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8" r:id="rId2"/>
    <p:sldId id="262" r:id="rId3"/>
    <p:sldId id="289" r:id="rId4"/>
    <p:sldId id="261" r:id="rId5"/>
    <p:sldId id="257" r:id="rId6"/>
    <p:sldId id="291" r:id="rId7"/>
    <p:sldId id="307" r:id="rId8"/>
    <p:sldId id="263" r:id="rId9"/>
    <p:sldId id="264" r:id="rId10"/>
    <p:sldId id="292" r:id="rId11"/>
    <p:sldId id="308" r:id="rId12"/>
    <p:sldId id="293" r:id="rId13"/>
    <p:sldId id="309" r:id="rId14"/>
    <p:sldId id="294" r:id="rId15"/>
    <p:sldId id="295" r:id="rId16"/>
    <p:sldId id="310" r:id="rId17"/>
    <p:sldId id="296" r:id="rId18"/>
    <p:sldId id="297" r:id="rId19"/>
    <p:sldId id="311" r:id="rId20"/>
    <p:sldId id="298" r:id="rId21"/>
    <p:sldId id="299" r:id="rId22"/>
    <p:sldId id="314" r:id="rId23"/>
    <p:sldId id="300" r:id="rId24"/>
    <p:sldId id="312" r:id="rId25"/>
    <p:sldId id="301" r:id="rId26"/>
    <p:sldId id="302" r:id="rId27"/>
    <p:sldId id="313" r:id="rId28"/>
    <p:sldId id="303" r:id="rId29"/>
    <p:sldId id="305" r:id="rId30"/>
    <p:sldId id="276" r:id="rId31"/>
    <p:sldId id="277" r:id="rId32"/>
    <p:sldId id="280" r:id="rId33"/>
    <p:sldId id="315" r:id="rId34"/>
    <p:sldId id="316" r:id="rId35"/>
    <p:sldId id="317" r:id="rId36"/>
    <p:sldId id="30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>
        <p:scale>
          <a:sx n="76" d="100"/>
          <a:sy n="76" d="100"/>
        </p:scale>
        <p:origin x="-1806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32352-DDD5-4989-BED4-647F2E7F16BA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415FA-9C67-41B1-A681-C4E5BB420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năm, ngày 9 tháng 02 năm 2017</a:t>
            </a:r>
          </a:p>
        </p:txBody>
      </p:sp>
    </p:spTree>
    <p:extLst>
      <p:ext uri="{BB962C8B-B14F-4D97-AF65-F5344CB8AC3E}">
        <p14:creationId xmlns:p14="http://schemas.microsoft.com/office/powerpoint/2010/main" val="86607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4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7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5BD1-3377-4E5F-9FCF-D0807114D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35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ba, </a:t>
            </a:r>
            <a:r>
              <a:rPr lang="en-US" altLang="en-US" sz="2400"/>
              <a:t>ngày </a:t>
            </a:r>
            <a:r>
              <a:rPr lang="en-US" altLang="en-US" sz="2400" smtClean="0"/>
              <a:t>31 tháng 11 </a:t>
            </a:r>
            <a:r>
              <a:rPr lang="en-US" altLang="en-US" sz="2400"/>
              <a:t>năm 2017</a:t>
            </a:r>
          </a:p>
        </p:txBody>
      </p:sp>
    </p:spTree>
    <p:extLst>
      <p:ext uri="{BB962C8B-B14F-4D97-AF65-F5344CB8AC3E}">
        <p14:creationId xmlns:p14="http://schemas.microsoft.com/office/powerpoint/2010/main" val="151888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0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5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5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7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ba, </a:t>
            </a:r>
            <a:r>
              <a:rPr lang="en-US" altLang="en-US" sz="2400"/>
              <a:t>ngày </a:t>
            </a:r>
            <a:r>
              <a:rPr lang="en-US" altLang="en-US" sz="2400" smtClean="0"/>
              <a:t>31 tháng 11 </a:t>
            </a:r>
            <a:r>
              <a:rPr lang="en-US" altLang="en-US" sz="2400"/>
              <a:t>năm 2017</a:t>
            </a:r>
          </a:p>
        </p:txBody>
      </p:sp>
    </p:spTree>
    <p:extLst>
      <p:ext uri="{BB962C8B-B14F-4D97-AF65-F5344CB8AC3E}">
        <p14:creationId xmlns:p14="http://schemas.microsoft.com/office/powerpoint/2010/main" val="118762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8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F705-AFB6-437C-B619-72A18B7D02BF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2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3" Type="http://schemas.openxmlformats.org/officeDocument/2006/relationships/image" Target="../media/image1.gif"/><Relationship Id="rId7" Type="http://schemas.openxmlformats.org/officeDocument/2006/relationships/hyperlink" Target="http://www.taochu.com/" TargetMode="External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CH&#7840;Y(%202010-2011)\NH&#7840;C%20THI&#7870;U%20NHI\Em%20Yeu%20Truong%20Em%20-%20Top%20Ca%20%5bNCT%2078634184931593125000%5d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wmf"/><Relationship Id="rId10" Type="http://schemas.openxmlformats.org/officeDocument/2006/relationships/image" Target="../media/image7.gif"/><Relationship Id="rId4" Type="http://schemas.openxmlformats.org/officeDocument/2006/relationships/image" Target="../media/image2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Administrator\Desktop\CHAY\Chay%20(H)\GIAO%20AN\GA%20DT\VINH\THIET%20KE%20BAI%20DAY\CONGTODINH\bai%20hoi%20giang%20Av8.ppt#-1,20,Slide 20" TargetMode="External"/><Relationship Id="rId3" Type="http://schemas.openxmlformats.org/officeDocument/2006/relationships/slide" Target="slide30.xml"/><Relationship Id="rId7" Type="http://schemas.openxmlformats.org/officeDocument/2006/relationships/image" Target="../media/image30.gif"/><Relationship Id="rId12" Type="http://schemas.openxmlformats.org/officeDocument/2006/relationships/slide" Target="slide32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tin%20hoc\NHAC\VUIDEHOC.WAV" TargetMode="External"/><Relationship Id="rId6" Type="http://schemas.openxmlformats.org/officeDocument/2006/relationships/slide" Target="slide1.xml"/><Relationship Id="rId11" Type="http://schemas.openxmlformats.org/officeDocument/2006/relationships/image" Target="../media/image4.png"/><Relationship Id="rId5" Type="http://schemas.openxmlformats.org/officeDocument/2006/relationships/slide" Target="slide31.xml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4.wav"/><Relationship Id="rId7" Type="http://schemas.openxmlformats.org/officeDocument/2006/relationships/image" Target="../media/image3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4.wav"/><Relationship Id="rId7" Type="http://schemas.openxmlformats.org/officeDocument/2006/relationships/image" Target="../media/image3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audio" Target="../media/audio5.wav"/><Relationship Id="rId9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3.wav"/><Relationship Id="rId7" Type="http://schemas.openxmlformats.org/officeDocument/2006/relationships/image" Target="../media/image34.gif"/><Relationship Id="rId12" Type="http://schemas.openxmlformats.org/officeDocument/2006/relationships/image" Target="../media/image2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7.png"/><Relationship Id="rId5" Type="http://schemas.openxmlformats.org/officeDocument/2006/relationships/audio" Target="../media/audio5.wav"/><Relationship Id="rId10" Type="http://schemas.openxmlformats.org/officeDocument/2006/relationships/image" Target="../media/image27.png"/><Relationship Id="rId4" Type="http://schemas.openxmlformats.org/officeDocument/2006/relationships/audio" Target="../media/audio4.wav"/><Relationship Id="rId9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3.wav"/><Relationship Id="rId7" Type="http://schemas.openxmlformats.org/officeDocument/2006/relationships/image" Target="../media/image34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3.wav"/><Relationship Id="rId7" Type="http://schemas.openxmlformats.org/officeDocument/2006/relationships/image" Target="../media/image34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687888" y="381000"/>
            <a:ext cx="7770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 LONG TÂY 1</a:t>
            </a:r>
            <a:endParaRPr lang="en-US" altLang="en-US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609600" y="1371600"/>
            <a:ext cx="7772400" cy="693419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CÁC THẦY CÔ GIÁO VỀ DỰ GIỜ</a:t>
            </a: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2487613" y="5148263"/>
            <a:ext cx="373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Lớp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 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5B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"/>
            </a:endParaRPr>
          </a:p>
        </p:txBody>
      </p:sp>
      <p:pic>
        <p:nvPicPr>
          <p:cNvPr id="2053" name="Picture 6" descr="67088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18510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92463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718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1514605" y="6019800"/>
            <a:ext cx="5867400" cy="461665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66FF"/>
                </a:solidFill>
                <a:latin typeface="time new roman"/>
                <a:cs typeface="Traditional Arabic" pitchFamily="18" charset="-78"/>
              </a:rPr>
              <a:t>Giáo viên thực hiện: </a:t>
            </a:r>
            <a:r>
              <a:rPr lang="en-US" altLang="en-US" sz="2400" b="1" dirty="0" smtClean="0">
                <a:solidFill>
                  <a:srgbClr val="0066FF"/>
                </a:solidFill>
                <a:latin typeface="time new roman"/>
                <a:cs typeface="Traditional Arabic" pitchFamily="18" charset="-78"/>
              </a:rPr>
              <a:t>VÕ THỊ CẨM THU</a:t>
            </a:r>
            <a:endParaRPr lang="en-US" altLang="en-US" sz="2400" b="1" dirty="0">
              <a:solidFill>
                <a:srgbClr val="0066FF"/>
              </a:solidFill>
              <a:latin typeface="time new roman"/>
              <a:cs typeface="Traditional Arabic" pitchFamily="18" charset="-78"/>
            </a:endParaRPr>
          </a:p>
        </p:txBody>
      </p:sp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54075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0" name="Em Yeu Truong Em - Top Ca [NCT 78634184931593125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Picture 15" descr="t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17988"/>
            <a:ext cx="6873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16" descr="i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42100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3" name="Picture 17" descr="n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1497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 descr="h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4129088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Picture 19" descr="o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41148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6" name="Picture 20" descr="c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417036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738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23" fill="hold"/>
                                        <p:tgtEl>
                                          <p:spTgt spid="101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6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mph" presetSubtype="2" repeatCount="indefinite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90"/>
                </p:tgtEl>
              </p:cMediaNode>
            </p:audio>
          </p:childTnLst>
        </p:cTn>
      </p:par>
    </p:tnLst>
    <p:bldLst>
      <p:bldP spid="101378" grpId="0"/>
      <p:bldP spid="101378" grpId="1"/>
      <p:bldP spid="101379" grpId="0" animBg="1"/>
      <p:bldP spid="101381" grpId="0" animBg="1"/>
      <p:bldP spid="101381" grpId="1" animBg="1"/>
      <p:bldP spid="101381" grpId="2" animBg="1"/>
      <p:bldP spid="1013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71800"/>
            <a:ext cx="4648200" cy="2667000"/>
          </a:xfrm>
        </p:spPr>
      </p:pic>
      <p:sp>
        <p:nvSpPr>
          <p:cNvPr id="11" name="TextBox 10"/>
          <p:cNvSpPr txBox="1"/>
          <p:nvPr/>
        </p:nvSpPr>
        <p:spPr>
          <a:xfrm>
            <a:off x="0" y="5869446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Preview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810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Preview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989" y="1661786"/>
            <a:ext cx="662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Tạo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 viền cho trang văn bản</a:t>
            </a:r>
          </a:p>
        </p:txBody>
      </p:sp>
      <p:sp>
        <p:nvSpPr>
          <p:cNvPr id="13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/>
              <a:t>Thứ </a:t>
            </a:r>
            <a:r>
              <a:rPr lang="en-US" altLang="en-US" sz="2400" dirty="0" smtClean="0"/>
              <a:t>ba, </a:t>
            </a:r>
            <a:r>
              <a:rPr lang="en-US" altLang="en-US" sz="2400" dirty="0"/>
              <a:t>ngày </a:t>
            </a:r>
            <a:r>
              <a:rPr lang="en-US" altLang="en-US" sz="2400" smtClean="0"/>
              <a:t>31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  <p:sp>
        <p:nvSpPr>
          <p:cNvPr id="14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9472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3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/>
              <a:t>Thứ </a:t>
            </a:r>
            <a:r>
              <a:rPr lang="en-US" altLang="en-US" sz="2400" dirty="0" smtClean="0"/>
              <a:t>ba, </a:t>
            </a:r>
            <a:r>
              <a:rPr lang="en-US" altLang="en-US" sz="2400" dirty="0"/>
              <a:t>ngày </a:t>
            </a:r>
            <a:r>
              <a:rPr lang="en-US" altLang="en-US" sz="2400" smtClean="0"/>
              <a:t>31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9121" y="2590800"/>
            <a:ext cx="78710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thao tác tạo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 viền cho trang 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 bản.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1" y="4038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nào có thể thao tác tạo đường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viền cho trang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bản?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286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195697"/>
            <a:ext cx="815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1: C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họn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 Page Layout sau đó chọn Page Borders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2: Chọn đường viền trong khung Style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3: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 đường viền ở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Preview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286000"/>
            <a:ext cx="662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Tạo đường viền cho trang văn bản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624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auhoi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5154965"/>
            <a:ext cx="1628775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ag0031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500687"/>
            <a:ext cx="13890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367431" y="2281221"/>
            <a:ext cx="5118970" cy="2482334"/>
          </a:xfrm>
          <a:prstGeom prst="cloudCallout">
            <a:avLst>
              <a:gd name="adj1" fmla="val 16940"/>
              <a:gd name="adj2" fmla="val 60704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thay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 màu nền cho trang văn bản ta chọn nút lệnh 	nào?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430" y="1696446"/>
            <a:ext cx="7070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Thay đổi màu nền cho trang văn bản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1324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67" y="3276600"/>
            <a:ext cx="3733800" cy="1981200"/>
          </a:xfrm>
        </p:spPr>
      </p:pic>
      <p:sp>
        <p:nvSpPr>
          <p:cNvPr id="10" name="TextBox 9"/>
          <p:cNvSpPr txBox="1"/>
          <p:nvPr/>
        </p:nvSpPr>
        <p:spPr>
          <a:xfrm>
            <a:off x="528703" y="5562600"/>
            <a:ext cx="7696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 nút lệnh Page Color để thay đổi màu nền của trang soạn thảo văn bản.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185394"/>
            <a:ext cx="7070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Thay đổi màu nền cho trang văn bản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63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523" y="1981200"/>
            <a:ext cx="6974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b.Thay đổi màu nền cho trang văn bản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2819400" cy="2952750"/>
          </a:xfrm>
        </p:spPr>
      </p:pic>
      <p:sp>
        <p:nvSpPr>
          <p:cNvPr id="13" name="TextBox 12"/>
          <p:cNvSpPr txBox="1"/>
          <p:nvPr/>
        </p:nvSpPr>
        <p:spPr>
          <a:xfrm>
            <a:off x="4495800" y="336115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733800" y="3856772"/>
            <a:ext cx="762000" cy="5628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5800" y="4226711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Mặc định màu nền của trang hiển thị là màu trắng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4720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3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/>
              <a:t>Thứ </a:t>
            </a:r>
            <a:r>
              <a:rPr lang="en-US" altLang="en-US" sz="2400" dirty="0" smtClean="0"/>
              <a:t>ba, </a:t>
            </a:r>
            <a:r>
              <a:rPr lang="en-US" altLang="en-US" sz="2400" dirty="0"/>
              <a:t>ngày </a:t>
            </a:r>
            <a:r>
              <a:rPr lang="en-US" altLang="en-US" sz="2400" smtClean="0"/>
              <a:t>31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5112" y="2367409"/>
            <a:ext cx="82958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thao tác thay đổi màu nền cho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 bản.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83283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nào có thể thao tác thay đổi màu nền cho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bản?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16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59" y="2069812"/>
            <a:ext cx="5255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Thay đổi hướng trang giấy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810000"/>
            <a:ext cx="2482241" cy="1856839"/>
          </a:xfrm>
        </p:spPr>
      </p:pic>
      <p:sp>
        <p:nvSpPr>
          <p:cNvPr id="14" name="TextBox 13"/>
          <p:cNvSpPr txBox="1"/>
          <p:nvPr/>
        </p:nvSpPr>
        <p:spPr>
          <a:xfrm>
            <a:off x="658245" y="5791200"/>
            <a:ext cx="8132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 nút lệnh Orientation để thay đổi hướng trang giấy.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559" y="2655631"/>
            <a:ext cx="85571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 thông tin SGK và cho biết nút lệnh để thay 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 hướng trang giấy?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31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980403"/>
            <a:ext cx="5160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c.Thay đổi hướng trang giấy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68" y="3035582"/>
            <a:ext cx="2286000" cy="116998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38" y="3048000"/>
            <a:ext cx="2590800" cy="11575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8121" y="547568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6523" y="5158070"/>
            <a:ext cx="3542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370837" y="4218380"/>
            <a:ext cx="71284" cy="1257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019800" y="4205570"/>
            <a:ext cx="223684" cy="952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613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3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/>
              <a:t>Thứ </a:t>
            </a:r>
            <a:r>
              <a:rPr lang="en-US" altLang="en-US" sz="2400" dirty="0" smtClean="0"/>
              <a:t>ba, </a:t>
            </a:r>
            <a:r>
              <a:rPr lang="en-US" altLang="en-US" sz="2400" dirty="0"/>
              <a:t>ngày </a:t>
            </a:r>
            <a:r>
              <a:rPr lang="en-US" altLang="en-US" sz="2400" smtClean="0"/>
              <a:t>31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0499" y="2819400"/>
            <a:ext cx="7982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thao tác thay đổi hướng trang giấy.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22" y="3972818"/>
            <a:ext cx="929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nào có thể thao tác thay đổi hướng trang giấy?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624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02" name="Picture 3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4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5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6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990600" y="1524000"/>
            <a:ext cx="647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KIỂM TRA BÀI CŨ</a:t>
            </a:r>
            <a:endParaRPr lang="en-US" sz="3200" b="1" i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761206" y="2895600"/>
            <a:ext cx="7696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chọn các kiểu trình bày có sẵn cho đoạn văn bản sau?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9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34300" y="1759907"/>
            <a:ext cx="838200" cy="838200"/>
          </a:xfrm>
          <a:prstGeom prst="actionButtonHelp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/>
      <p:bldP spid="215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185393"/>
            <a:ext cx="5430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d. Thay đổi kích cỡ trang giấy</a:t>
            </a:r>
            <a:endParaRPr lang="en-US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41657"/>
            <a:ext cx="2819400" cy="1752600"/>
          </a:xfrm>
        </p:spPr>
      </p:pic>
      <p:sp>
        <p:nvSpPr>
          <p:cNvPr id="19" name="TextBox 18"/>
          <p:cNvSpPr txBox="1"/>
          <p:nvPr/>
        </p:nvSpPr>
        <p:spPr>
          <a:xfrm>
            <a:off x="76200" y="5716178"/>
            <a:ext cx="929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 new roman"/>
              </a:rPr>
              <a:t>Chọn nút lệnh Size để thay đổi kích cỡ trang giấy</a:t>
            </a:r>
            <a:endParaRPr lang="en-US" sz="2800" b="1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559" y="2655631"/>
            <a:ext cx="85571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 thông tin SGK và cho biết nút lệnh để thay 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 kích cỡ  trang giấy?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8169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59" y="2362200"/>
            <a:ext cx="5430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Thay đổi kích cỡ trang giấy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63" y="3048000"/>
            <a:ext cx="2903537" cy="3733800"/>
          </a:xfrm>
        </p:spPr>
      </p:pic>
      <p:sp>
        <p:nvSpPr>
          <p:cNvPr id="12" name="TextBox 11"/>
          <p:cNvSpPr txBox="1"/>
          <p:nvPr/>
        </p:nvSpPr>
        <p:spPr>
          <a:xfrm>
            <a:off x="457200" y="3799562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 khổ giấy thường được chọn khi soạn thảo văn bản là: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cỡ giấy Letter và cỡ giấy A4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181600" y="3354944"/>
            <a:ext cx="1066800" cy="10646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76589" y="5135617"/>
            <a:ext cx="1163916" cy="13413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2662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3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/>
              <a:t>Thứ </a:t>
            </a:r>
            <a:r>
              <a:rPr lang="en-US" altLang="en-US" sz="2400" dirty="0" smtClean="0"/>
              <a:t>ba, </a:t>
            </a:r>
            <a:r>
              <a:rPr lang="en-US" altLang="en-US" sz="2400" dirty="0"/>
              <a:t>ngày </a:t>
            </a:r>
            <a:r>
              <a:rPr lang="en-US" altLang="en-US" sz="2400" smtClean="0"/>
              <a:t>31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9121" y="2590800"/>
            <a:ext cx="8076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thao tác thay đổi kích cỡ trang giấy.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1" y="4038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nào có thể thao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thay đổi kích cỡ trang giấy?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8095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209799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3. Đánh số trang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200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nào em cần đánh số trang?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180582"/>
            <a:ext cx="89803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văn bản có nhiều hơn 1 trang, em cần đánh số</a:t>
            </a:r>
          </a:p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 cho văn bản để tiện theo dõi và tìm kiếm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3158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7" descr="Newsprint"/>
          <p:cNvSpPr>
            <a:spLocks noChangeArrowheads="1"/>
          </p:cNvSpPr>
          <p:nvPr/>
        </p:nvSpPr>
        <p:spPr bwMode="auto">
          <a:xfrm>
            <a:off x="457200" y="164812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4: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 ĐỊNH DẠNG TRANG VĂN BẢN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     ĐÁNH SỐ TRANG TRONG VĂN BẢN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5734" y="1595735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. Đánh số trang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6" name="Picture 12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7825" y="2514600"/>
            <a:ext cx="3886200" cy="2229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295400" y="5029200"/>
            <a:ext cx="671105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thông tin trong sách giáo khoa, thảo luận nhóm đôi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 số trang cho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 bản ta thực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 những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thao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 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0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692150"/>
            <a:ext cx="2090738" cy="1847850"/>
          </a:xfrm>
          <a:prstGeom prst="rect">
            <a:avLst/>
          </a:prstGeom>
        </p:spPr>
      </p:pic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018437"/>
            <a:ext cx="3079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Đánh số trang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/>
          <a:srcRect t="2671" r="17882" b="83588"/>
          <a:stretch/>
        </p:blipFill>
        <p:spPr bwMode="auto">
          <a:xfrm>
            <a:off x="426929" y="2895600"/>
            <a:ext cx="8001000" cy="132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4876800"/>
            <a:ext cx="3635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Chọn thẻ Insert 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600200" y="3276600"/>
            <a:ext cx="14478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2600" y="4855922"/>
            <a:ext cx="2722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Chọn lệnh </a:t>
            </a:r>
          </a:p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Page Number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H="1" flipV="1">
            <a:off x="6248400" y="3886200"/>
            <a:ext cx="675631" cy="9697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976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5" grpId="0"/>
      <p:bldP spid="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10825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Đánh số trang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1" y="3352800"/>
            <a:ext cx="3886200" cy="243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9995" y="3352800"/>
            <a:ext cx="3437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  trên của trang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1523" y="3933286"/>
            <a:ext cx="3444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 dưới của trang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2" idx="1"/>
          </p:cNvCxnSpPr>
          <p:nvPr/>
        </p:nvCxnSpPr>
        <p:spPr>
          <a:xfrm flipH="1" flipV="1">
            <a:off x="3659237" y="3596014"/>
            <a:ext cx="1150758" cy="491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 flipV="1">
            <a:off x="3637133" y="3962400"/>
            <a:ext cx="1134390" cy="2632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8538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3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/>
              <a:t>Thứ </a:t>
            </a:r>
            <a:r>
              <a:rPr lang="en-US" altLang="en-US" sz="2400" dirty="0" smtClean="0"/>
              <a:t>ba, </a:t>
            </a:r>
            <a:r>
              <a:rPr lang="en-US" altLang="en-US" sz="2400" dirty="0"/>
              <a:t>ngày </a:t>
            </a:r>
            <a:r>
              <a:rPr lang="en-US" altLang="en-US" sz="2400" smtClean="0"/>
              <a:t>31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2667000"/>
            <a:ext cx="8210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thao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 đánh số trang cho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" y="3733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nào có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 thực hiện thao tác đánh số trang cho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bản?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7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173" y="1905000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3. Đánh số trang</a:t>
            </a:r>
            <a:endParaRPr lang="en-US" sz="3600" b="1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708434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1: Chọn Insert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2: Chọn Page Number, chọn Bottom of Page để chọn vị trí số trang ở phía dưới của trang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3: Chọn vị trí số trang trong hộp thoại simple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492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3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2114940" y="3724232"/>
            <a:ext cx="1023177" cy="114547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5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3138117" y="3736757"/>
            <a:ext cx="1034224" cy="1120427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34938" y="69850"/>
            <a:ext cx="90090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34938" y="69850"/>
            <a:ext cx="90090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287338" y="222250"/>
            <a:ext cx="88566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7415" name="Picture 12" descr="smalborg[1]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63550"/>
            <a:ext cx="8689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8" action="ppaction://hlinkpres?slideindex=20&amp;slidetitle=Slide 20"/>
          </p:cNvPr>
          <p:cNvSpPr>
            <a:spLocks noChangeArrowheads="1" noChangeShapeType="1" noTextEdit="1"/>
          </p:cNvSpPr>
          <p:nvPr/>
        </p:nvSpPr>
        <p:spPr bwMode="auto">
          <a:xfrm>
            <a:off x="1371600" y="914400"/>
            <a:ext cx="7099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 : AI NHANH AI ĐÚNG</a:t>
            </a:r>
            <a:endParaRPr lang="en-US" sz="36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0772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2400"/>
            <a:ext cx="60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44958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7032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3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67438"/>
            <a:ext cx="46482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167438"/>
            <a:ext cx="44958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1524000" y="2209800"/>
            <a:ext cx="259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2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178604" y="3760395"/>
            <a:ext cx="1009650" cy="107315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 smtClean="0">
                <a:solidFill>
                  <a:srgbClr val="800000"/>
                </a:solidFill>
                <a:latin typeface="VNI-Bodon-Poster" pitchFamily="2" charset="0"/>
              </a:rPr>
              <a:t>3</a:t>
            </a:r>
            <a:endParaRPr lang="en-US" altLang="en-US" sz="4400" b="1">
              <a:solidFill>
                <a:srgbClr val="800000"/>
              </a:solidFill>
              <a:latin typeface="VNI-Bodon-Poster" pitchFamily="2" charset="0"/>
            </a:endParaRPr>
          </a:p>
        </p:txBody>
      </p:sp>
      <p:sp>
        <p:nvSpPr>
          <p:cNvPr id="18" name="AutoShape 4">
            <a:hlinkClick r:id="" action="ppaction://noaction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212393" y="3760395"/>
            <a:ext cx="1009650" cy="107315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VNI-Bodon-Poster" pitchFamily="2" charset="0"/>
              </a:rPr>
              <a:t>4</a:t>
            </a:r>
          </a:p>
        </p:txBody>
      </p:sp>
      <p:sp>
        <p:nvSpPr>
          <p:cNvPr id="19" name="AutoShape 4">
            <a:hlinkClick r:id="rId12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6229350" y="3760395"/>
            <a:ext cx="1009650" cy="107315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VNI-Bodon-Poster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18262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1618" grpId="0" animBg="1"/>
      <p:bldP spid="111620" grpId="0" animBg="1"/>
      <p:bldP spid="111631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31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7" t="8975" r="12180" b="8974"/>
          <a:stretch>
            <a:fillRect/>
          </a:stretch>
        </p:blipFill>
        <p:spPr bwMode="auto">
          <a:xfrm>
            <a:off x="4267200" y="0"/>
            <a:ext cx="487680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0414" y="4419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2125" y="4572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505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590550" y="4404679"/>
            <a:ext cx="7277100" cy="709612"/>
            <a:chOff x="144" y="1892"/>
            <a:chExt cx="4751" cy="447"/>
          </a:xfrm>
        </p:grpSpPr>
        <p:sp>
          <p:nvSpPr>
            <p:cNvPr id="38943" name="Rectangle 4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44" name="AutoShape 5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1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C. 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Paint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916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8917" name="Picture 13" descr="bell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-114300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304410" y="1207403"/>
            <a:ext cx="8055769" cy="2145220"/>
            <a:chOff x="129" y="212"/>
            <a:chExt cx="4918" cy="3083"/>
          </a:xfrm>
        </p:grpSpPr>
        <p:sp>
          <p:nvSpPr>
            <p:cNvPr id="38941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113" cy="404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42" name="AutoShape 19" descr="Parchment"/>
            <p:cNvSpPr>
              <a:spLocks noChangeArrowheads="1"/>
            </p:cNvSpPr>
            <p:nvPr/>
          </p:nvSpPr>
          <p:spPr bwMode="auto">
            <a:xfrm>
              <a:off x="129" y="212"/>
              <a:ext cx="4918" cy="308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1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Em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hãy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cho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biết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tên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phần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mềm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sử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dụng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trong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bài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? 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sp>
        <p:nvSpPr>
          <p:cNvPr id="38940" name="AutoShape 22" descr="Water droplets"/>
          <p:cNvSpPr>
            <a:spLocks noChangeArrowheads="1"/>
          </p:cNvSpPr>
          <p:nvPr/>
        </p:nvSpPr>
        <p:spPr bwMode="auto">
          <a:xfrm>
            <a:off x="550307" y="2950991"/>
            <a:ext cx="7317343" cy="715089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/>
            <a:r>
              <a:rPr lang="vi-VN" sz="3600" b="1" dirty="0">
                <a:solidFill>
                  <a:srgbClr val="FF0000"/>
                </a:solidFill>
              </a:rPr>
              <a:t>A</a:t>
            </a:r>
            <a:r>
              <a:rPr lang="vi-VN" sz="3600" b="1" dirty="0" smtClean="0">
                <a:solidFill>
                  <a:srgbClr val="FF0000"/>
                </a:solidFill>
              </a:rPr>
              <a:t>.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Soạn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</a:rPr>
              <a:t> word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565547" y="3666080"/>
            <a:ext cx="7250906" cy="709613"/>
            <a:chOff x="148" y="1938"/>
            <a:chExt cx="4742" cy="353"/>
          </a:xfrm>
        </p:grpSpPr>
        <p:sp>
          <p:nvSpPr>
            <p:cNvPr id="38937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8"/>
              <a:ext cx="121" cy="184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8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sz="3600" b="1" dirty="0">
                  <a:solidFill>
                    <a:srgbClr val="FF0000"/>
                  </a:solidFill>
                </a:rPr>
                <a:t>B. </a:t>
              </a:r>
              <a:r>
                <a:rPr lang="en-US" sz="3600" b="1" dirty="0" err="1">
                  <a:solidFill>
                    <a:srgbClr val="FF0000"/>
                  </a:solidFill>
                </a:rPr>
                <a:t>Diệt</a:t>
              </a:r>
              <a:r>
                <a:rPr lang="en-US" sz="3600" b="1" dirty="0">
                  <a:solidFill>
                    <a:srgbClr val="FF0000"/>
                  </a:solidFill>
                </a:rPr>
                <a:t> virus</a:t>
              </a: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5200651"/>
            <a:ext cx="7269956" cy="777875"/>
            <a:chOff x="142" y="1871"/>
            <a:chExt cx="4757" cy="490"/>
          </a:xfrm>
        </p:grpSpPr>
        <p:sp>
          <p:nvSpPr>
            <p:cNvPr id="38935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6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</a:rPr>
                <a:t>Đáp án: A </a:t>
              </a:r>
            </a:p>
          </p:txBody>
        </p:sp>
      </p:grpSp>
      <p:sp>
        <p:nvSpPr>
          <p:cNvPr id="38923" name="Rectangle 29" descr="Bouquet"/>
          <p:cNvSpPr>
            <a:spLocks noChangeArrowheads="1"/>
          </p:cNvSpPr>
          <p:nvPr/>
        </p:nvSpPr>
        <p:spPr bwMode="auto">
          <a:xfrm>
            <a:off x="8229600" y="3627438"/>
            <a:ext cx="576263" cy="368300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24" name="Oval 30"/>
          <p:cNvSpPr>
            <a:spLocks noChangeArrowheads="1"/>
          </p:cNvSpPr>
          <p:nvPr/>
        </p:nvSpPr>
        <p:spPr bwMode="auto">
          <a:xfrm>
            <a:off x="8077200" y="979974"/>
            <a:ext cx="1187053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087368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657600" y="6087368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867754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8940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-114300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39315" y="862505"/>
            <a:ext cx="8799910" cy="1464285"/>
            <a:chOff x="66" y="788"/>
            <a:chExt cx="4918" cy="1151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113" cy="404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788"/>
              <a:ext cx="4918" cy="115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2.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Biểu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err="1" smtClean="0">
                  <a:solidFill>
                    <a:srgbClr val="FF0000"/>
                  </a:solidFill>
                </a:rPr>
                <a:t>tượng</a:t>
              </a:r>
              <a:r>
                <a:rPr lang="en-US" sz="4000" b="1" smtClean="0">
                  <a:solidFill>
                    <a:srgbClr val="FF0000"/>
                  </a:solidFill>
                </a:rPr>
                <a:t> sau có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chức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năng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gì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?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533400" y="2743201"/>
            <a:ext cx="7416404" cy="709613"/>
            <a:chOff x="144" y="1892"/>
            <a:chExt cx="4753" cy="447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118" cy="233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3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vi-VN" sz="3600" b="1" dirty="0">
                  <a:solidFill>
                    <a:srgbClr val="FF0000"/>
                  </a:solidFill>
                </a:rPr>
                <a:t>A.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Thay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đổi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hướng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giấy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533401" y="3581400"/>
            <a:ext cx="7250906" cy="709613"/>
            <a:chOff x="148" y="1938"/>
            <a:chExt cx="4742" cy="353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8"/>
              <a:ext cx="121" cy="184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sz="3600" b="1" dirty="0">
                  <a:solidFill>
                    <a:srgbClr val="FF0000"/>
                  </a:solidFill>
                </a:rPr>
                <a:t>B.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Thay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đổi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màu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nền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5280026"/>
            <a:ext cx="7269956" cy="777875"/>
            <a:chOff x="142" y="1871"/>
            <a:chExt cx="4757" cy="490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</a:rPr>
                <a:t>Đáp án: C</a:t>
              </a:r>
            </a:p>
          </p:txBody>
        </p:sp>
      </p:grpSp>
      <p:sp>
        <p:nvSpPr>
          <p:cNvPr id="39946" name="Rectangle 29" descr="Bouquet"/>
          <p:cNvSpPr>
            <a:spLocks noChangeArrowheads="1"/>
          </p:cNvSpPr>
          <p:nvPr/>
        </p:nvSpPr>
        <p:spPr bwMode="auto">
          <a:xfrm>
            <a:off x="8229600" y="3627438"/>
            <a:ext cx="576263" cy="368300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7956948" y="1"/>
            <a:ext cx="1187053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533401" y="4491038"/>
            <a:ext cx="7250906" cy="70961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FF0000"/>
                </a:solidFill>
              </a:rPr>
              <a:t>C. </a:t>
            </a:r>
            <a:r>
              <a:rPr lang="en-US" sz="3600" b="1" dirty="0" err="1" smtClean="0">
                <a:solidFill>
                  <a:srgbClr val="FF0000"/>
                </a:solidFill>
              </a:rPr>
              <a:t>Tạo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viền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bản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59" y="987405"/>
            <a:ext cx="1098008" cy="11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644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533400" y="4419600"/>
            <a:ext cx="7872413" cy="709613"/>
            <a:chOff x="144" y="1892"/>
            <a:chExt cx="5140" cy="447"/>
          </a:xfrm>
        </p:grpSpPr>
        <p:sp>
          <p:nvSpPr>
            <p:cNvPr id="12319" name="Rectangle 4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20" name="AutoShape 5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1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3600" b="1" dirty="0">
                  <a:solidFill>
                    <a:srgbClr val="FF0000"/>
                  </a:solidFill>
                </a:rPr>
                <a:t>C. </a:t>
              </a:r>
            </a:p>
          </p:txBody>
        </p:sp>
      </p:grp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1066800" y="1157288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12293" name="Picture 13" descr="bell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-114300"/>
            <a:ext cx="1147762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62" y="1168092"/>
            <a:ext cx="8534338" cy="2145627"/>
            <a:chOff x="130" y="910"/>
            <a:chExt cx="5210" cy="2346"/>
          </a:xfrm>
        </p:grpSpPr>
        <p:sp>
          <p:nvSpPr>
            <p:cNvPr id="12317" name="Rectangle 18" descr="Parchment"/>
            <p:cNvSpPr>
              <a:spLocks noChangeArrowheads="1"/>
            </p:cNvSpPr>
            <p:nvPr/>
          </p:nvSpPr>
          <p:spPr bwMode="auto">
            <a:xfrm>
              <a:off x="4569" y="1280"/>
              <a:ext cx="771" cy="137"/>
            </a:xfrm>
            <a:prstGeom prst="rect">
              <a:avLst/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8" name="AutoShape 19" descr="Parchment"/>
            <p:cNvSpPr>
              <a:spLocks noChangeArrowheads="1"/>
            </p:cNvSpPr>
            <p:nvPr/>
          </p:nvSpPr>
          <p:spPr bwMode="auto">
            <a:xfrm>
              <a:off x="130" y="910"/>
              <a:ext cx="4918" cy="234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3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Để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đánh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trang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cho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văn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bản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em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err="1" smtClean="0">
                  <a:solidFill>
                    <a:srgbClr val="FF0000"/>
                  </a:solidFill>
                </a:rPr>
                <a:t>chọn</a:t>
              </a:r>
              <a:r>
                <a:rPr lang="en-US" sz="4000" b="1" smtClean="0">
                  <a:solidFill>
                    <a:srgbClr val="FF0000"/>
                  </a:solidFill>
                </a:rPr>
                <a:t> nút lệnh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nào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?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533400" y="2743200"/>
            <a:ext cx="8020050" cy="709613"/>
            <a:chOff x="144" y="1892"/>
            <a:chExt cx="5140" cy="447"/>
          </a:xfrm>
        </p:grpSpPr>
        <p:sp>
          <p:nvSpPr>
            <p:cNvPr id="12315" name="Rectangle 21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6" name="AutoShape 22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3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vi-VN" sz="3600" b="1" dirty="0">
                  <a:solidFill>
                    <a:srgbClr val="FF0000"/>
                  </a:solidFill>
                </a:rPr>
                <a:t>A.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533400" y="3581400"/>
            <a:ext cx="7853363" cy="709613"/>
            <a:chOff x="148" y="1938"/>
            <a:chExt cx="5136" cy="353"/>
          </a:xfrm>
        </p:grpSpPr>
        <p:sp>
          <p:nvSpPr>
            <p:cNvPr id="12313" name="Rectangle 24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4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3600" b="1" dirty="0">
                  <a:solidFill>
                    <a:srgbClr val="FF0000"/>
                  </a:solidFill>
                </a:rPr>
                <a:t>B. </a:t>
              </a: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5" y="5200650"/>
            <a:ext cx="7858125" cy="777875"/>
            <a:chOff x="142" y="1871"/>
            <a:chExt cx="5142" cy="490"/>
          </a:xfrm>
        </p:grpSpPr>
        <p:sp>
          <p:nvSpPr>
            <p:cNvPr id="12311" name="Rectangle 27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2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4000" b="1" dirty="0" err="1">
                  <a:solidFill>
                    <a:srgbClr val="FF0000"/>
                  </a:solidFill>
                </a:rPr>
                <a:t>Đáp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án</a:t>
              </a:r>
              <a:r>
                <a:rPr lang="en-US" sz="4000" b="1" dirty="0">
                  <a:solidFill>
                    <a:srgbClr val="FF0000"/>
                  </a:solidFill>
                </a:rPr>
                <a:t>: A </a:t>
              </a:r>
            </a:p>
          </p:txBody>
        </p:sp>
      </p:grpSp>
      <p:sp>
        <p:nvSpPr>
          <p:cNvPr id="12299" name="Rectangle 29" descr="Bouquet"/>
          <p:cNvSpPr>
            <a:spLocks noChangeArrowheads="1"/>
          </p:cNvSpPr>
          <p:nvPr/>
        </p:nvSpPr>
        <p:spPr bwMode="auto">
          <a:xfrm>
            <a:off x="8229600" y="765175"/>
            <a:ext cx="576263" cy="6092825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0" name="Oval 30"/>
          <p:cNvSpPr>
            <a:spLocks noChangeArrowheads="1"/>
          </p:cNvSpPr>
          <p:nvPr/>
        </p:nvSpPr>
        <p:spPr bwMode="auto">
          <a:xfrm>
            <a:off x="7956550" y="0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400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92" y="2743200"/>
            <a:ext cx="1168208" cy="6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60" y="3626682"/>
            <a:ext cx="1101540" cy="619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92" y="4419600"/>
            <a:ext cx="1168207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2525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533400" y="4419600"/>
            <a:ext cx="7872413" cy="709613"/>
            <a:chOff x="144" y="1892"/>
            <a:chExt cx="5140" cy="447"/>
          </a:xfrm>
        </p:grpSpPr>
        <p:sp>
          <p:nvSpPr>
            <p:cNvPr id="12319" name="Rectangle 4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20" name="AutoShape 5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1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3600" b="1">
                  <a:solidFill>
                    <a:srgbClr val="FF0000"/>
                  </a:solidFill>
                </a:rPr>
                <a:t>C</a:t>
              </a:r>
              <a:r>
                <a:rPr lang="en-US" sz="3600" b="1" smtClean="0">
                  <a:solidFill>
                    <a:srgbClr val="FF0000"/>
                  </a:solidFill>
                </a:rPr>
                <a:t>.  Page margins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1066800" y="1157288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12293" name="Picture 13" descr="bell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-114300"/>
            <a:ext cx="1147762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62" y="1169007"/>
            <a:ext cx="8534338" cy="2145628"/>
            <a:chOff x="130" y="911"/>
            <a:chExt cx="5210" cy="2346"/>
          </a:xfrm>
        </p:grpSpPr>
        <p:sp>
          <p:nvSpPr>
            <p:cNvPr id="12317" name="Rectangle 18" descr="Parchment"/>
            <p:cNvSpPr>
              <a:spLocks noChangeArrowheads="1"/>
            </p:cNvSpPr>
            <p:nvPr/>
          </p:nvSpPr>
          <p:spPr bwMode="auto">
            <a:xfrm>
              <a:off x="4569" y="1280"/>
              <a:ext cx="771" cy="137"/>
            </a:xfrm>
            <a:prstGeom prst="rect">
              <a:avLst/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8" name="AutoShape 19" descr="Parchment"/>
            <p:cNvSpPr>
              <a:spLocks noChangeArrowheads="1"/>
            </p:cNvSpPr>
            <p:nvPr/>
          </p:nvSpPr>
          <p:spPr bwMode="auto">
            <a:xfrm>
              <a:off x="130" y="911"/>
              <a:ext cx="4918" cy="234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</a:rPr>
                <a:t>4. Nếu chúng ta muốn đánh số trang ở cuối văn bản ta sẽ chọn?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533400" y="2743200"/>
            <a:ext cx="8020050" cy="709613"/>
            <a:chOff x="144" y="1892"/>
            <a:chExt cx="5140" cy="447"/>
          </a:xfrm>
        </p:grpSpPr>
        <p:sp>
          <p:nvSpPr>
            <p:cNvPr id="12315" name="Rectangle 21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6" name="AutoShape 22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3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3600" b="1" smtClean="0">
                  <a:solidFill>
                    <a:srgbClr val="FF0000"/>
                  </a:solidFill>
                </a:rPr>
                <a:t> A. Bottom of page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533400" y="3581400"/>
            <a:ext cx="7853363" cy="709613"/>
            <a:chOff x="148" y="1938"/>
            <a:chExt cx="5136" cy="353"/>
          </a:xfrm>
        </p:grpSpPr>
        <p:sp>
          <p:nvSpPr>
            <p:cNvPr id="12313" name="Rectangle 24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4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3600" b="1" dirty="0">
                  <a:solidFill>
                    <a:srgbClr val="FF0000"/>
                  </a:solidFill>
                </a:rPr>
                <a:t>B</a:t>
              </a:r>
              <a:r>
                <a:rPr lang="en-US" sz="3600" b="1">
                  <a:solidFill>
                    <a:srgbClr val="FF0000"/>
                  </a:solidFill>
                </a:rPr>
                <a:t>. </a:t>
              </a:r>
              <a:r>
                <a:rPr lang="en-US" sz="3600" b="1" smtClean="0">
                  <a:solidFill>
                    <a:srgbClr val="FF0000"/>
                  </a:solidFill>
                </a:rPr>
                <a:t>Top of page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5" y="5200650"/>
            <a:ext cx="7858125" cy="777875"/>
            <a:chOff x="142" y="1871"/>
            <a:chExt cx="5142" cy="490"/>
          </a:xfrm>
        </p:grpSpPr>
        <p:sp>
          <p:nvSpPr>
            <p:cNvPr id="12311" name="Rectangle 27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2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4000" b="1" dirty="0" err="1">
                  <a:solidFill>
                    <a:srgbClr val="FF0000"/>
                  </a:solidFill>
                </a:rPr>
                <a:t>Đáp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án</a:t>
              </a:r>
              <a:r>
                <a:rPr lang="en-US" sz="4000" b="1" dirty="0">
                  <a:solidFill>
                    <a:srgbClr val="FF0000"/>
                  </a:solidFill>
                </a:rPr>
                <a:t>: A </a:t>
              </a:r>
            </a:p>
          </p:txBody>
        </p:sp>
      </p:grpSp>
      <p:sp>
        <p:nvSpPr>
          <p:cNvPr id="12299" name="Rectangle 29" descr="Bouquet"/>
          <p:cNvSpPr>
            <a:spLocks noChangeArrowheads="1"/>
          </p:cNvSpPr>
          <p:nvPr/>
        </p:nvSpPr>
        <p:spPr bwMode="auto">
          <a:xfrm>
            <a:off x="8229600" y="765175"/>
            <a:ext cx="576263" cy="6092825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0" name="Oval 30"/>
          <p:cNvSpPr>
            <a:spLocks noChangeArrowheads="1"/>
          </p:cNvSpPr>
          <p:nvPr/>
        </p:nvSpPr>
        <p:spPr bwMode="auto">
          <a:xfrm>
            <a:off x="7956550" y="0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400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318601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533400" y="4419600"/>
            <a:ext cx="7872413" cy="709613"/>
            <a:chOff x="144" y="1892"/>
            <a:chExt cx="5140" cy="447"/>
          </a:xfrm>
        </p:grpSpPr>
        <p:sp>
          <p:nvSpPr>
            <p:cNvPr id="12319" name="Rectangle 4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20" name="AutoShape 5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1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3600" b="1">
                  <a:solidFill>
                    <a:srgbClr val="FF0000"/>
                  </a:solidFill>
                </a:rPr>
                <a:t>C</a:t>
              </a:r>
              <a:r>
                <a:rPr lang="en-US" sz="3600" b="1" smtClean="0">
                  <a:solidFill>
                    <a:srgbClr val="FF0000"/>
                  </a:solidFill>
                </a:rPr>
                <a:t>.  3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1066800" y="1157288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12293" name="Picture 13" descr="bell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-114300"/>
            <a:ext cx="1147762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62" y="1170836"/>
            <a:ext cx="8534338" cy="2145627"/>
            <a:chOff x="130" y="913"/>
            <a:chExt cx="5210" cy="2346"/>
          </a:xfrm>
        </p:grpSpPr>
        <p:sp>
          <p:nvSpPr>
            <p:cNvPr id="12317" name="Rectangle 18" descr="Parchment"/>
            <p:cNvSpPr>
              <a:spLocks noChangeArrowheads="1"/>
            </p:cNvSpPr>
            <p:nvPr/>
          </p:nvSpPr>
          <p:spPr bwMode="auto">
            <a:xfrm>
              <a:off x="4569" y="1280"/>
              <a:ext cx="771" cy="137"/>
            </a:xfrm>
            <a:prstGeom prst="rect">
              <a:avLst/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8" name="AutoShape 19" descr="Parchment"/>
            <p:cNvSpPr>
              <a:spLocks noChangeArrowheads="1"/>
            </p:cNvSpPr>
            <p:nvPr/>
          </p:nvSpPr>
          <p:spPr bwMode="auto">
            <a:xfrm>
              <a:off x="130" y="913"/>
              <a:ext cx="4918" cy="234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</a:rPr>
                <a:t>5</a:t>
              </a:r>
              <a:r>
                <a:rPr lang="en-US" sz="4000" b="1" smtClean="0">
                  <a:solidFill>
                    <a:srgbClr val="FF0000"/>
                  </a:solidFill>
                </a:rPr>
                <a:t>. Có mấy hướng giấy để chúng ta có thể chọn cho trang văn bản? 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533400" y="2743200"/>
            <a:ext cx="8020050" cy="709613"/>
            <a:chOff x="144" y="1892"/>
            <a:chExt cx="5140" cy="447"/>
          </a:xfrm>
        </p:grpSpPr>
        <p:sp>
          <p:nvSpPr>
            <p:cNvPr id="12315" name="Rectangle 21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6" name="AutoShape 22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3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3600" b="1" smtClean="0">
                  <a:solidFill>
                    <a:srgbClr val="FF0000"/>
                  </a:solidFill>
                </a:rPr>
                <a:t> A. 1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533400" y="3581400"/>
            <a:ext cx="7853363" cy="709613"/>
            <a:chOff x="148" y="1938"/>
            <a:chExt cx="5136" cy="353"/>
          </a:xfrm>
        </p:grpSpPr>
        <p:sp>
          <p:nvSpPr>
            <p:cNvPr id="12313" name="Rectangle 24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4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3600" b="1" dirty="0">
                  <a:solidFill>
                    <a:srgbClr val="FF0000"/>
                  </a:solidFill>
                </a:rPr>
                <a:t>B</a:t>
              </a:r>
              <a:r>
                <a:rPr lang="en-US" sz="3600" b="1">
                  <a:solidFill>
                    <a:srgbClr val="FF0000"/>
                  </a:solidFill>
                </a:rPr>
                <a:t>. </a:t>
              </a:r>
              <a:r>
                <a:rPr lang="en-US" sz="3600" b="1" smtClean="0">
                  <a:solidFill>
                    <a:srgbClr val="FF0000"/>
                  </a:solidFill>
                </a:rPr>
                <a:t>2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5" y="5200650"/>
            <a:ext cx="7858125" cy="777875"/>
            <a:chOff x="142" y="1871"/>
            <a:chExt cx="5142" cy="490"/>
          </a:xfrm>
        </p:grpSpPr>
        <p:sp>
          <p:nvSpPr>
            <p:cNvPr id="12311" name="Rectangle 27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2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4000" b="1" dirty="0" err="1">
                  <a:solidFill>
                    <a:srgbClr val="FF0000"/>
                  </a:solidFill>
                </a:rPr>
                <a:t>Đáp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án</a:t>
              </a:r>
              <a:r>
                <a:rPr lang="en-US" sz="4000" b="1">
                  <a:solidFill>
                    <a:srgbClr val="FF0000"/>
                  </a:solidFill>
                </a:rPr>
                <a:t>: </a:t>
              </a:r>
              <a:r>
                <a:rPr lang="en-US" sz="4000" b="1" smtClean="0">
                  <a:solidFill>
                    <a:srgbClr val="FF0000"/>
                  </a:solidFill>
                </a:rPr>
                <a:t>B 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299" name="Rectangle 29" descr="Bouquet"/>
          <p:cNvSpPr>
            <a:spLocks noChangeArrowheads="1"/>
          </p:cNvSpPr>
          <p:nvPr/>
        </p:nvSpPr>
        <p:spPr bwMode="auto">
          <a:xfrm>
            <a:off x="8229600" y="765175"/>
            <a:ext cx="576263" cy="6092825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0" name="Oval 30"/>
          <p:cNvSpPr>
            <a:spLocks noChangeArrowheads="1"/>
          </p:cNvSpPr>
          <p:nvPr/>
        </p:nvSpPr>
        <p:spPr bwMode="auto">
          <a:xfrm>
            <a:off x="7956550" y="0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400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296200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  <p:sp>
        <p:nvSpPr>
          <p:cNvPr id="7" name="AutoShape 57" descr="Newsprint"/>
          <p:cNvSpPr>
            <a:spLocks noChangeArrowheads="1"/>
          </p:cNvSpPr>
          <p:nvPr/>
        </p:nvSpPr>
        <p:spPr bwMode="auto">
          <a:xfrm>
            <a:off x="914400" y="1752600"/>
            <a:ext cx="7486650" cy="28194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i="1" u="sng" dirty="0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32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ĐỊNH DẠNG TRANG VĂN BẢN</a:t>
            </a:r>
          </a:p>
          <a:p>
            <a:pPr algn="ctr" eaLnBrk="1" hangingPunct="1"/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77590"/>
      </p:ext>
    </p:extLst>
  </p:cSld>
  <p:clrMapOvr>
    <a:masterClrMapping/>
  </p:clrMapOvr>
  <p:transition>
    <p:cover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osec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09600"/>
            <a:ext cx="7924800" cy="6019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prstTxWarp prst="textDeflateInflate">
              <a:avLst>
                <a:gd name="adj" fmla="val 25904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2960020" y="3619500"/>
            <a:ext cx="32239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THE END</a:t>
            </a:r>
            <a:endParaRPr lang="vi-VN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  <p:sp>
        <p:nvSpPr>
          <p:cNvPr id="7" name="AutoShape 57" descr="Newsprint"/>
          <p:cNvSpPr>
            <a:spLocks noChangeArrowheads="1"/>
          </p:cNvSpPr>
          <p:nvPr/>
        </p:nvSpPr>
        <p:spPr bwMode="auto">
          <a:xfrm>
            <a:off x="914400" y="1752600"/>
            <a:ext cx="7486650" cy="28194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i="1" u="sng" dirty="0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32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ĐỊNH DẠNG TRANG VĂN BẢN</a:t>
            </a:r>
          </a:p>
          <a:p>
            <a:pPr algn="ctr" eaLnBrk="1" hangingPunct="1"/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66718"/>
      </p:ext>
    </p:extLst>
  </p:cSld>
  <p:clrMapOvr>
    <a:masterClrMapping/>
  </p:clrMapOvr>
  <p:transition>
    <p:cover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581400"/>
            <a:ext cx="8839200" cy="19351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 hãy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 một trang văn bản với tiêu đề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“Tập định dạng và đánh số trang văn bản” sau đó tạo các trang trắng liên tiếp bằng cách giữ phím Ctrl và nhấn phím Enter vài lần.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57" descr="Newsprint"/>
          <p:cNvSpPr>
            <a:spLocks noChangeArrowheads="1"/>
          </p:cNvSpPr>
          <p:nvPr/>
        </p:nvSpPr>
        <p:spPr bwMode="auto">
          <a:xfrm>
            <a:off x="281836" y="6858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630269"/>
            <a:ext cx="4895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1. Tạo một văn bản mới </a:t>
            </a:r>
          </a:p>
        </p:txBody>
      </p:sp>
      <p:sp>
        <p:nvSpPr>
          <p:cNvPr id="8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/>
              <a:t>Thứ </a:t>
            </a:r>
            <a:r>
              <a:rPr lang="en-US" altLang="en-US" sz="2400" dirty="0" smtClean="0"/>
              <a:t>ba, </a:t>
            </a:r>
            <a:r>
              <a:rPr lang="en-US" altLang="en-US" sz="2400" dirty="0"/>
              <a:t>ngày </a:t>
            </a:r>
            <a:r>
              <a:rPr lang="en-US" altLang="en-US" sz="2400" smtClean="0"/>
              <a:t>31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865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7110413" cy="2286000"/>
          </a:xfrm>
        </p:spPr>
      </p:pic>
      <p:sp>
        <p:nvSpPr>
          <p:cNvPr id="4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 ĐỊNH DẠNG TRANG VĂN BẢN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     ĐÁNH SỐ TRANG TRONG VĂN BẢN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949678"/>
            <a:ext cx="5094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2. Định dạng trang văn bản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6034496"/>
            <a:ext cx="518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Page Layout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852132" y="3962400"/>
            <a:ext cx="1509245" cy="2072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2352" y="2667000"/>
            <a:ext cx="8182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Để định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dạng trang văn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bản ta chọn thẻ nào?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/>
              <a:t>Thứ </a:t>
            </a:r>
            <a:r>
              <a:rPr lang="en-US" altLang="en-US" sz="2400" dirty="0" smtClean="0"/>
              <a:t>ba, </a:t>
            </a:r>
            <a:r>
              <a:rPr lang="en-US" altLang="en-US" sz="2400" smtClean="0"/>
              <a:t>ngày   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  <p:sp>
        <p:nvSpPr>
          <p:cNvPr id="13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36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9" grpId="1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7" descr="Newsprint"/>
          <p:cNvSpPr>
            <a:spLocks noChangeArrowheads="1"/>
          </p:cNvSpPr>
          <p:nvPr/>
        </p:nvSpPr>
        <p:spPr bwMode="auto">
          <a:xfrm>
            <a:off x="457200" y="164812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4: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 ĐỊNH DẠNG TRANG VĂN BẢN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     ĐÁNH SỐ TRANG TRONG VĂN BẢN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5734" y="1595735"/>
            <a:ext cx="7428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. Tạo đường viền cho trang văn bản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6" name="Picture 12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7825" y="2514600"/>
            <a:ext cx="3886200" cy="2229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295400" y="5029200"/>
            <a:ext cx="671105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thông tin trong sách giáo khoa, thảo luận nhóm đôi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Để tạo đường viền cho văn bản ta thực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 những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thao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 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6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762000"/>
            <a:ext cx="8229600" cy="639763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2. TẠO ĐƯỜNG VIỀN CHO VĂN BẢN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8475"/>
            <a:ext cx="6600825" cy="1304925"/>
          </a:xfrm>
        </p:spPr>
      </p:pic>
      <p:sp>
        <p:nvSpPr>
          <p:cNvPr id="5" name="TextBox 4"/>
          <p:cNvSpPr txBox="1"/>
          <p:nvPr/>
        </p:nvSpPr>
        <p:spPr>
          <a:xfrm>
            <a:off x="1828800" y="4215825"/>
            <a:ext cx="5181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Page Layout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514600" y="3254478"/>
            <a:ext cx="1600200" cy="12413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6270149"/>
            <a:ext cx="868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Page Borders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63" y="4800600"/>
            <a:ext cx="6600067" cy="1524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914900" y="5867400"/>
            <a:ext cx="1828800" cy="5384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893" y="1981200"/>
            <a:ext cx="662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a. Tạo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đường viền cho trang văn bản</a:t>
            </a:r>
          </a:p>
        </p:txBody>
      </p:sp>
      <p:sp>
        <p:nvSpPr>
          <p:cNvPr id="15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/>
              <a:t>Thứ </a:t>
            </a:r>
            <a:r>
              <a:rPr lang="en-US" altLang="en-US" sz="2400" dirty="0" smtClean="0"/>
              <a:t>ba, </a:t>
            </a:r>
            <a:r>
              <a:rPr lang="en-US" altLang="en-US" sz="2400" dirty="0"/>
              <a:t>ngày </a:t>
            </a:r>
            <a:r>
              <a:rPr lang="en-US" altLang="en-US" sz="2400" smtClean="0"/>
              <a:t>31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  <p:sp>
        <p:nvSpPr>
          <p:cNvPr id="12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872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96" y="2286000"/>
            <a:ext cx="6400800" cy="2438400"/>
          </a:xfrm>
        </p:spPr>
      </p:pic>
      <p:sp>
        <p:nvSpPr>
          <p:cNvPr id="6" name="TextBox 5"/>
          <p:cNvSpPr txBox="1"/>
          <p:nvPr/>
        </p:nvSpPr>
        <p:spPr>
          <a:xfrm>
            <a:off x="208767" y="5201960"/>
            <a:ext cx="8915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Style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4: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 ĐỊNH DẠNG TRANG VĂN BẢN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     ĐÁNH SỐ TRANG TRONG VĂN BẢN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989" y="1661786"/>
            <a:ext cx="662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Tạo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 viền cho trang văn bản</a:t>
            </a:r>
          </a:p>
        </p:txBody>
      </p:sp>
      <p:sp>
        <p:nvSpPr>
          <p:cNvPr id="13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/>
              <a:t>Thứ </a:t>
            </a:r>
            <a:r>
              <a:rPr lang="en-US" altLang="en-US" sz="2400" dirty="0" smtClean="0"/>
              <a:t>ba, </a:t>
            </a:r>
            <a:r>
              <a:rPr lang="en-US" altLang="en-US" sz="2400" dirty="0"/>
              <a:t>ngày </a:t>
            </a:r>
            <a:r>
              <a:rPr lang="en-US" altLang="en-US" sz="2400" smtClean="0"/>
              <a:t>31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  <p:sp>
        <p:nvSpPr>
          <p:cNvPr id="9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sáu, </a:t>
            </a:r>
            <a:r>
              <a:rPr lang="en-US" altLang="en-US" sz="2400"/>
              <a:t>ngày </a:t>
            </a:r>
            <a:r>
              <a:rPr lang="en-US" altLang="en-US" sz="2400" smtClean="0"/>
              <a:t>10 tháng 11 </a:t>
            </a:r>
            <a:r>
              <a:rPr lang="en-US" altLang="en-US" sz="2400" dirty="0"/>
              <a:t>năm </a:t>
            </a:r>
            <a:r>
              <a:rPr lang="en-US" altLang="en-US" sz="2400" dirty="0" smtClean="0"/>
              <a:t>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7469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866</TotalTime>
  <Words>1666</Words>
  <Application>Microsoft Office PowerPoint</Application>
  <PresentationFormat>On-screen Show (4:3)</PresentationFormat>
  <Paragraphs>267</Paragraphs>
  <Slides>36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TẠO ĐƯỜNG VIỀN CHO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AutoBVT</dc:creator>
  <cp:lastModifiedBy>Administrator</cp:lastModifiedBy>
  <cp:revision>77</cp:revision>
  <dcterms:created xsi:type="dcterms:W3CDTF">2017-10-20T06:02:06Z</dcterms:created>
  <dcterms:modified xsi:type="dcterms:W3CDTF">2019-07-15T09:02:55Z</dcterms:modified>
</cp:coreProperties>
</file>