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Default Extension="pptx" ContentType="application/vnd.openxmlformats-officedocument.presentationml.presentation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  <Default Extension="emf" ContentType="image/x-emf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notesSlides/notesSlide15.xml" ContentType="application/vnd.openxmlformats-officedocument.presentationml.notesSlide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24.xml" ContentType="application/vnd.openxmlformats-officedocument.presentationml.tags+xml"/>
  <Default Extension="vml" ContentType="application/vnd.openxmlformats-officedocument.vmlDrawing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tags/tag2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9" r:id="rId2"/>
    <p:sldId id="261" r:id="rId3"/>
    <p:sldId id="281" r:id="rId4"/>
    <p:sldId id="282" r:id="rId5"/>
    <p:sldId id="283" r:id="rId6"/>
    <p:sldId id="284" r:id="rId7"/>
    <p:sldId id="262" r:id="rId8"/>
    <p:sldId id="287" r:id="rId9"/>
    <p:sldId id="286" r:id="rId10"/>
    <p:sldId id="267" r:id="rId11"/>
    <p:sldId id="268" r:id="rId12"/>
    <p:sldId id="269" r:id="rId13"/>
    <p:sldId id="270" r:id="rId14"/>
    <p:sldId id="272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261"/>
            <p14:sldId id="281"/>
            <p14:sldId id="282"/>
            <p14:sldId id="283"/>
            <p14:sldId id="284"/>
            <p14:sldId id="262"/>
            <p14:sldId id="287"/>
          </p14:sldIdLst>
        </p14:section>
        <p14:section name="Topic 1" id="{6D9936A3-3945-4757-BC8B-B5C252D8E036}">
          <p14:sldIdLst>
            <p14:sldId id="286"/>
            <p14:sldId id="267"/>
          </p14:sldIdLst>
        </p14:section>
        <p14:section name="Sample Slides for Visuals" id="{BAB3A466-96C9-4230-9978-795378D75699}">
          <p14:sldIdLst>
            <p14:sldId id="268"/>
            <p14:sldId id="269"/>
            <p14:sldId id="270"/>
          </p14:sldIdLst>
        </p14:section>
        <p14:section name="Case Study" id="{8C0305C9-B152-4FBA-A789-FE1976D53990}">
          <p14:sldIdLst>
            <p14:sldId id="272"/>
            <p14:sldId id="274"/>
          </p14:sldIdLst>
        </p14:section>
        <p14:section name="Conclusion and Summary" id="{790CEF5B-569A-4C2F-BED5-750B08C0E5AD}">
          <p14:sldIdLst>
            <p14:sldId id="275"/>
            <p14:sldId id="276"/>
            <p14:sldId id="277"/>
          </p14:sldIdLst>
        </p14:section>
        <p14:section name="Appendix" id="{3F78B471-41DA-46F2-A8E4-97E471896AB3}">
          <p14:sldIdLst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="" xmlns:p14="http://schemas.microsoft.com/office/powerpoint/2010/main" val="1"/>
    </p:ext>
    <p:ext uri="{D31A062A-798A-4329-ABDD-BBA856620510}">
      <p14:defaultImageDpi xmlns=""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2" autoAdjust="0"/>
    <p:restoredTop sz="83977" autoAdjust="0"/>
  </p:normalViewPr>
  <p:slideViewPr>
    <p:cSldViewPr>
      <p:cViewPr varScale="1">
        <p:scale>
          <a:sx n="61" d="100"/>
          <a:sy n="61" d="100"/>
        </p:scale>
        <p:origin x="-11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0"/>
  <c:chart>
    <c:autoTitleDeleted val="1"/>
    <c:plotArea>
      <c:layout>
        <c:manualLayout>
          <c:layoutTarget val="inner"/>
          <c:xMode val="edge"/>
          <c:yMode val="edge"/>
          <c:x val="1.3361527289041141E-3"/>
          <c:y val="1.6145206170468968E-2"/>
          <c:w val="0.94133333333333336"/>
          <c:h val="0.7791617752326414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New Employee</c:v>
                </c:pt>
                <c:pt idx="1">
                  <c:v>1 yr</c:v>
                </c:pt>
                <c:pt idx="2">
                  <c:v>2 yr</c:v>
                </c:pt>
                <c:pt idx="3">
                  <c:v>3 yr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8</c:v>
                </c:pt>
              </c:numCache>
            </c:numRef>
          </c:val>
        </c:ser>
        <c:marker val="1"/>
        <c:axId val="77645696"/>
        <c:axId val="77647232"/>
      </c:lineChart>
      <c:catAx>
        <c:axId val="77645696"/>
        <c:scaling>
          <c:orientation val="minMax"/>
        </c:scaling>
        <c:axPos val="b"/>
        <c:tickLblPos val="nextTo"/>
        <c:crossAx val="77647232"/>
        <c:crosses val="autoZero"/>
        <c:auto val="1"/>
        <c:lblAlgn val="ctr"/>
        <c:lblOffset val="100"/>
      </c:catAx>
      <c:valAx>
        <c:axId val="77647232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776456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en-US" sz="4400" dirty="0" smtClean="0"/>
            <a:t>1</a:t>
          </a:r>
          <a:endParaRPr lang="en-US" sz="4400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en-US" sz="44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en-US" sz="4400" dirty="0">
            <a:latin typeface="Times New Roman" pitchFamily="18" charset="0"/>
            <a:cs typeface="Times New Roman" pitchFamily="18" charset="0"/>
          </a:endParaRP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Ghi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âm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thanh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lúc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quay</a:t>
          </a:r>
          <a:r>
            <a:rPr lang="vi-VN" sz="3200" dirty="0" smtClean="0">
              <a:latin typeface="Times New Roman" pitchFamily="18" charset="0"/>
              <a:cs typeface="Times New Roman" pitchFamily="18" charset="0"/>
            </a:rPr>
            <a:t>  film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en-US" sz="44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en-US" sz="4400" dirty="0">
            <a:latin typeface="Times New Roman" pitchFamily="18" charset="0"/>
            <a:cs typeface="Times New Roman" pitchFamily="18" charset="0"/>
          </a:endParaRPr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3200"/>
        </a:p>
      </dgm:t>
    </dgm:pt>
    <dgm:pt modelId="{6BE4E373-0656-4EDC-821E-BE09C952B1F6}">
      <dgm:prSet phldrT="[Text]" custT="1"/>
      <dgm:spPr/>
      <dgm:t>
        <a:bodyPr/>
        <a:lstStyle/>
        <a:p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Tự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điều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chỉnh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vùng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quay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phim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chạy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theo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vị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trí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con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chuột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Chọn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một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ứng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dụng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hay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một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vùng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hoặc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toàn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bộ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màn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để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quay.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200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3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 custScaleY="21937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en-US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en-US"/>
        </a:p>
      </dgm:t>
    </dgm:pt>
    <dgm:pt modelId="{F5034101-5B7D-4FE7-B47A-5A48CF39606B}" type="pres">
      <dgm:prSet presAssocID="{D1776C8F-2B10-4075-8DF7-7F65AB725ED5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59632" custScaleY="179764" custLinFactNeighborX="130" custLinFactNeighborY="3816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5417F3DF-8CAE-4E6C-ADBB-ED6F50084B8E}" type="presOf" srcId="{D1776C8F-2B10-4075-8DF7-7F65AB725ED5}" destId="{F5034101-5B7D-4FE7-B47A-5A48CF39606B}" srcOrd="0" destOrd="0" presId="urn:microsoft.com/office/officeart/2005/8/layout/vList5"/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3D887057-7E91-45EF-8E4B-3006C2DFECB4}" type="presOf" srcId="{6BE4E373-0656-4EDC-821E-BE09C952B1F6}" destId="{C7C3E6FD-D83F-4BDA-907E-B5EE041DA931}" srcOrd="0" destOrd="0" presId="urn:microsoft.com/office/officeart/2005/8/layout/vList5"/>
    <dgm:cxn modelId="{AFF7133D-5E9D-4613-9299-006F9E49301B}" type="presOf" srcId="{AA046201-5C4D-445E-BF0B-5C6D2B0A1945}" destId="{C04276DC-EE64-470A-B8BC-09067B8045FA}" srcOrd="0" destOrd="0" presId="urn:microsoft.com/office/officeart/2005/8/layout/vList5"/>
    <dgm:cxn modelId="{1D12F37E-DF42-400C-B5B5-A8FAF49EC0EC}" type="presOf" srcId="{1E4D3931-0DBD-4211-A24A-6AF364284B1E}" destId="{D54B1729-BC98-42C1-9C6C-D65DCBA4358F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6416E04-E5DE-46CA-AD27-47EBE280D636}" type="presOf" srcId="{C59269D0-92A5-481C-BA64-727AFB0DD545}" destId="{B37A5355-225B-4C6F-AED7-6C620F99EECC}" srcOrd="0" destOrd="0" presId="urn:microsoft.com/office/officeart/2005/8/layout/vList5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9A0DCB65-9DCB-4972-9768-1762E4116F3C}" type="presOf" srcId="{74EE5CD8-078F-4590-BF9C-A341A294A016}" destId="{7E429971-BC57-430F-BB25-C0574E5E39E3}" srcOrd="0" destOrd="0" presId="urn:microsoft.com/office/officeart/2005/8/layout/vList5"/>
    <dgm:cxn modelId="{DBCA7E61-D822-40A0-A27A-D7E092386A0B}" type="presOf" srcId="{F6FEADD9-F67D-41F5-BA4C-3C84956E7F46}" destId="{AAE7A1E6-6847-453D-B55B-8A82BF138C1D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1E18118B-9778-4714-A249-2B714D5427F7}" type="presParOf" srcId="{AAE7A1E6-6847-453D-B55B-8A82BF138C1D}" destId="{C4407577-18A2-46E0-8805-2838042EB67A}" srcOrd="0" destOrd="0" presId="urn:microsoft.com/office/officeart/2005/8/layout/vList5"/>
    <dgm:cxn modelId="{84152E8A-21A6-4CAF-BC09-47C13F4FFFB8}" type="presParOf" srcId="{C4407577-18A2-46E0-8805-2838042EB67A}" destId="{7E429971-BC57-430F-BB25-C0574E5E39E3}" srcOrd="0" destOrd="0" presId="urn:microsoft.com/office/officeart/2005/8/layout/vList5"/>
    <dgm:cxn modelId="{1D51832F-3B38-483B-8C08-BDD413206841}" type="presParOf" srcId="{C4407577-18A2-46E0-8805-2838042EB67A}" destId="{D54B1729-BC98-42C1-9C6C-D65DCBA4358F}" srcOrd="1" destOrd="0" presId="urn:microsoft.com/office/officeart/2005/8/layout/vList5"/>
    <dgm:cxn modelId="{F2BB24AB-7DB6-4F0F-92D8-664E0F322520}" type="presParOf" srcId="{AAE7A1E6-6847-453D-B55B-8A82BF138C1D}" destId="{AB8574CC-D4F2-4555-AEE3-F4EE58B11D03}" srcOrd="1" destOrd="0" presId="urn:microsoft.com/office/officeart/2005/8/layout/vList5"/>
    <dgm:cxn modelId="{3F47CC38-27AC-4E4E-92A2-FDE046382C80}" type="presParOf" srcId="{AAE7A1E6-6847-453D-B55B-8A82BF138C1D}" destId="{85B8F607-FDD8-476A-ADBE-E1250824F294}" srcOrd="2" destOrd="0" presId="urn:microsoft.com/office/officeart/2005/8/layout/vList5"/>
    <dgm:cxn modelId="{B4BBC5E0-69C0-4FD2-84A6-C47E62DEA28D}" type="presParOf" srcId="{85B8F607-FDD8-476A-ADBE-E1250824F294}" destId="{C04276DC-EE64-470A-B8BC-09067B8045FA}" srcOrd="0" destOrd="0" presId="urn:microsoft.com/office/officeart/2005/8/layout/vList5"/>
    <dgm:cxn modelId="{71B90C6E-E0F2-4EE1-8864-5914AAFA20A7}" type="presParOf" srcId="{85B8F607-FDD8-476A-ADBE-E1250824F294}" destId="{B37A5355-225B-4C6F-AED7-6C620F99EECC}" srcOrd="1" destOrd="0" presId="urn:microsoft.com/office/officeart/2005/8/layout/vList5"/>
    <dgm:cxn modelId="{E6DEED78-0C33-4D1D-A595-AFE4311369E4}" type="presParOf" srcId="{AAE7A1E6-6847-453D-B55B-8A82BF138C1D}" destId="{5ACAA866-A8A8-4183-97B5-CEEAB1525C60}" srcOrd="3" destOrd="0" presId="urn:microsoft.com/office/officeart/2005/8/layout/vList5"/>
    <dgm:cxn modelId="{FD2A22C3-24B0-4E4D-A3BC-79528D3FBC48}" type="presParOf" srcId="{AAE7A1E6-6847-453D-B55B-8A82BF138C1D}" destId="{477213BE-9E91-4950-8451-7F60796F47F4}" srcOrd="4" destOrd="0" presId="urn:microsoft.com/office/officeart/2005/8/layout/vList5"/>
    <dgm:cxn modelId="{2D9E3819-8AF8-4F78-AD5E-1D892BCE0381}" type="presParOf" srcId="{477213BE-9E91-4950-8451-7F60796F47F4}" destId="{F5034101-5B7D-4FE7-B47A-5A48CF39606B}" srcOrd="0" destOrd="0" presId="urn:microsoft.com/office/officeart/2005/8/layout/vList5"/>
    <dgm:cxn modelId="{5FD7E964-E46A-45B4-A545-5D657B6094BB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2722433" y="-1636654"/>
          <a:ext cx="1736625" cy="501028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Chọn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một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ứng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dụng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hay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một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vùng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hoặc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toàn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bộ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màn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để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quay.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2722433" y="-1636654"/>
        <a:ext cx="1736625" cy="5010287"/>
      </dsp:txXfrm>
    </dsp:sp>
    <dsp:sp modelId="{7E429971-BC57-430F-BB25-C0574E5E39E3}">
      <dsp:nvSpPr>
        <dsp:cNvPr id="0" name=""/>
        <dsp:cNvSpPr/>
      </dsp:nvSpPr>
      <dsp:spPr>
        <a:xfrm>
          <a:off x="109" y="218706"/>
          <a:ext cx="1085492" cy="98951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1</a:t>
          </a:r>
          <a:endParaRPr lang="en-US" sz="4400" kern="1200" dirty="0"/>
        </a:p>
      </dsp:txBody>
      <dsp:txXfrm>
        <a:off x="109" y="218706"/>
        <a:ext cx="1085492" cy="989512"/>
      </dsp:txXfrm>
    </dsp:sp>
    <dsp:sp modelId="{B37A5355-225B-4C6F-AED7-6C620F99EECC}">
      <dsp:nvSpPr>
        <dsp:cNvPr id="0" name=""/>
        <dsp:cNvSpPr/>
      </dsp:nvSpPr>
      <dsp:spPr>
        <a:xfrm rot="5400000">
          <a:off x="3194941" y="-224109"/>
          <a:ext cx="791609" cy="5010287"/>
        </a:xfrm>
        <a:prstGeom prst="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Ghi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âm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thanh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lúc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quay</a:t>
          </a:r>
          <a:r>
            <a:rPr lang="vi-VN" sz="3200" kern="1200" dirty="0" smtClean="0">
              <a:latin typeface="Times New Roman" pitchFamily="18" charset="0"/>
              <a:cs typeface="Times New Roman" pitchFamily="18" charset="0"/>
            </a:rPr>
            <a:t>  film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3194941" y="-224109"/>
        <a:ext cx="791609" cy="5010287"/>
      </dsp:txXfrm>
    </dsp:sp>
    <dsp:sp modelId="{C04276DC-EE64-470A-B8BC-09067B8045FA}">
      <dsp:nvSpPr>
        <dsp:cNvPr id="0" name=""/>
        <dsp:cNvSpPr/>
      </dsp:nvSpPr>
      <dsp:spPr>
        <a:xfrm>
          <a:off x="109" y="1786277"/>
          <a:ext cx="1085492" cy="989512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en-US" sz="4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9" y="1786277"/>
        <a:ext cx="1085492" cy="989512"/>
      </dsp:txXfrm>
    </dsp:sp>
    <dsp:sp modelId="{C7C3E6FD-D83F-4BDA-907E-B5EE041DA931}">
      <dsp:nvSpPr>
        <dsp:cNvPr id="0" name=""/>
        <dsp:cNvSpPr/>
      </dsp:nvSpPr>
      <dsp:spPr>
        <a:xfrm rot="5400000">
          <a:off x="2879341" y="1031813"/>
          <a:ext cx="1423029" cy="5010287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Tự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điều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chỉnh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vùng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quay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phim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chạy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theo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vị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trí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con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chuột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2879341" y="1031813"/>
        <a:ext cx="1423029" cy="5010287"/>
      </dsp:txXfrm>
    </dsp:sp>
    <dsp:sp modelId="{F5034101-5B7D-4FE7-B47A-5A48CF39606B}">
      <dsp:nvSpPr>
        <dsp:cNvPr id="0" name=""/>
        <dsp:cNvSpPr/>
      </dsp:nvSpPr>
      <dsp:spPr>
        <a:xfrm>
          <a:off x="109" y="3042024"/>
          <a:ext cx="1085492" cy="989512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en-US" sz="4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9" y="3042024"/>
        <a:ext cx="1085492" cy="989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7/16/2019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7/16/2019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b="0" dirty="0" smtClean="0"/>
              <a:t>Right-click on a slide to add sections.</a:t>
            </a:r>
            <a:r>
              <a:rPr lang="en-US" sz="1200" b="0" baseline="0" dirty="0" smtClean="0"/>
              <a:t> Sections can help to organize your slides or facilitate collaboration between multiple authors.</a:t>
            </a:r>
            <a:endParaRPr lang="en-US" sz="1200" b="0" dirty="0" smtClean="0"/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dirty="0" smtClean="0"/>
              <a:t>Use the Notes section for delivery notes or to provide additional details for the audience.</a:t>
            </a:r>
            <a:r>
              <a:rPr lang="en-US" sz="1200" baseline="0" dirty="0" smtClean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slides to each topic section as necessary, including slides with tables, graphs, and images. </a:t>
            </a:r>
          </a:p>
          <a:p>
            <a:r>
              <a:rPr lang="en-US" dirty="0" smtClean="0"/>
              <a:t>See next section for sample</a:t>
            </a:r>
            <a:r>
              <a:rPr lang="en-US" baseline="0" dirty="0" smtClean="0"/>
              <a:t> </a:t>
            </a:r>
            <a:r>
              <a:rPr lang="en-US" dirty="0" smtClean="0"/>
              <a:t>table,</a:t>
            </a:r>
            <a:r>
              <a:rPr lang="en-US" baseline="0" dirty="0" smtClean="0"/>
              <a:t> graph, image, and video layouts.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 it brief. Make your text as brief as possible to maintain a larger font size.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Microsoft </a:t>
            </a:r>
            <a:r>
              <a:rPr lang="en-US" b="1" smtClean="0"/>
              <a:t>Engineering Excellence</a:t>
            </a:r>
            <a:endParaRPr lang="en-US" smtClean="0"/>
          </a:p>
        </p:txBody>
      </p:sp>
      <p:sp>
        <p:nvSpPr>
          <p:cNvPr id="4608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Microsoft Confidential</a:t>
            </a:r>
          </a:p>
        </p:txBody>
      </p:sp>
      <p:sp>
        <p:nvSpPr>
          <p:cNvPr id="4608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51ECC-86A3-4073-ADEB-F5E3C216F85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593861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Microsoft </a:t>
            </a:r>
            <a:r>
              <a:rPr lang="en-US" b="1" smtClean="0"/>
              <a:t>Engineering Excellence</a:t>
            </a:r>
            <a:endParaRPr lang="en-US" smtClean="0"/>
          </a:p>
        </p:txBody>
      </p:sp>
      <p:sp>
        <p:nvSpPr>
          <p:cNvPr id="4710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Microsoft Confidential</a:t>
            </a:r>
          </a:p>
        </p:txBody>
      </p:sp>
      <p:sp>
        <p:nvSpPr>
          <p:cNvPr id="4710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9570C-A909-40C0-B9F8-7AD3BA2C3C5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593861"/>
          </a:xfrm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there is relevant</a:t>
            </a:r>
            <a:r>
              <a:rPr lang="en-US" baseline="0" dirty="0" smtClean="0"/>
              <a:t> video content, such as a case study video, demo of a product, or other training materials, include it in the presentation as well. 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 case study or</a:t>
            </a:r>
            <a:r>
              <a:rPr lang="en-US" baseline="0" dirty="0" smtClean="0"/>
              <a:t> class simulation to encourage discussion and apply lessons.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 outcomes of the case study or class simulation.</a:t>
            </a:r>
          </a:p>
          <a:p>
            <a:r>
              <a:rPr lang="en-US" baseline="0" dirty="0" smtClean="0"/>
              <a:t>Cover best practices.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Summarize presentation content by restating the important points from the lessons.</a:t>
            </a:r>
          </a:p>
          <a:p>
            <a:r>
              <a:rPr lang="en-US" dirty="0" smtClean="0"/>
              <a:t>What do you want the audience to remember when they leave your presentation?</a:t>
            </a:r>
          </a:p>
          <a:p>
            <a:endParaRPr lang="en-US" dirty="0" smtClean="0"/>
          </a:p>
          <a:p>
            <a:r>
              <a:rPr lang="en-US" dirty="0" smtClean="0"/>
              <a:t>Save your presentation to a video for easy distribution (To create a video, click the File tab, and then click Share.  Under File Types, click Create a Video.)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096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096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EDE57-F8FE-4B43-B511-2E9F76624F74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449263"/>
            <a:ext cx="4541837" cy="3408362"/>
          </a:xfrm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9472"/>
            <a:ext cx="6261652" cy="4593861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3011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3012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F76F4-FC11-42FE-9D94-04E3E6D16C06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603230"/>
          </a:xfrm>
          <a:noFill/>
          <a:ln/>
        </p:spPr>
        <p:txBody>
          <a:bodyPr/>
          <a:lstStyle/>
          <a:p>
            <a:r>
              <a:rPr lang="en-US" dirty="0" smtClean="0"/>
              <a:t>Is your presentation as crisp as possible? Consider moving extra content to the appendix.</a:t>
            </a:r>
          </a:p>
          <a:p>
            <a:r>
              <a:rPr lang="en-US" dirty="0" smtClean="0"/>
              <a:t>Use appendix slides to store content that you might want to refer to during the Question slide or that may be useful for attendees to investigate deeper in the future.</a:t>
            </a:r>
          </a:p>
          <a:p>
            <a:pPr>
              <a:buFontTx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slides using transitions.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slide.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</a:t>
            </a:r>
            <a:r>
              <a:rPr lang="en-US" b="0" baseline="0" dirty="0" smtClean="0"/>
              <a:t> will the audience be able to do after this training is complete?</a:t>
            </a:r>
            <a:r>
              <a:rPr lang="en-US" dirty="0" smtClean="0"/>
              <a:t> Briefly describe each objective how the audience</a:t>
            </a:r>
            <a:r>
              <a:rPr lang="en-US" baseline="0" dirty="0" smtClean="0"/>
              <a:t> </a:t>
            </a:r>
            <a:r>
              <a:rPr lang="en-US" dirty="0" smtClean="0"/>
              <a:t>will benefit from this</a:t>
            </a:r>
            <a:r>
              <a:rPr lang="en-US" baseline="0" dirty="0" smtClean="0"/>
              <a:t> presentation.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a section header for each of the topics, so there is a clear transition to the audience.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81946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497013"/>
            <a:ext cx="3975100" cy="4759325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760" y="1497013"/>
            <a:ext cx="3977640" cy="4759325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7/16/2019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7/16/2019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2" r:id="rId10"/>
    <p:sldLayoutId id="2147483654" r:id="rId11"/>
    <p:sldLayoutId id="2147483655" r:id="rId12"/>
    <p:sldLayoutId id="2147483663" r:id="rId13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1.jpeg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Mavis@greatcompany.com" TargetMode="External"/><Relationship Id="rId3" Type="http://schemas.openxmlformats.org/officeDocument/2006/relationships/tags" Target="../tags/tag14.xml"/><Relationship Id="rId7" Type="http://schemas.openxmlformats.org/officeDocument/2006/relationships/hyperlink" Target="mailto:Dee@greatcompany.Com" TargetMode="Externa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hyperlink" Target="http://atomisystems.com/activepresenter/" TargetMode="Externa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Relationship Id="rId9" Type="http://schemas.openxmlformats.org/officeDocument/2006/relationships/hyperlink" Target="mailto:Doug@company.com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notesSlide" Target="../notesSlides/notesSlide1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slideLayout" Target="../slideLayouts/slideLayout11.xml"/><Relationship Id="rId5" Type="http://schemas.openxmlformats.org/officeDocument/2006/relationships/tags" Target="../tags/tag19.xml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PowerPoint_Presentation2.pptx"/><Relationship Id="rId3" Type="http://schemas.openxmlformats.org/officeDocument/2006/relationships/tags" Target="../tags/tag26.xml"/><Relationship Id="rId7" Type="http://schemas.openxmlformats.org/officeDocument/2006/relationships/image" Target="../media/image13.jpeg"/><Relationship Id="rId2" Type="http://schemas.openxmlformats.org/officeDocument/2006/relationships/tags" Target="../tags/tag25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4.jpe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4.jpe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hyperlink" Target="https://www.youtube.com/watch?v=UIzrAc5RJew" TargetMode="Externa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0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0" y="2286000"/>
            <a:ext cx="8771024" cy="1470025"/>
          </a:xfrm>
        </p:spPr>
        <p:txBody>
          <a:bodyPr>
            <a:normAutofit/>
          </a:bodyPr>
          <a:lstStyle/>
          <a:p>
            <a:r>
              <a:rPr lang="vi-VN" sz="3600" dirty="0" smtClean="0"/>
              <a:t>HƯỚNG DẪN CÀI ĐẶT &amp; SỬ DỤNG</a:t>
            </a:r>
            <a:br>
              <a:rPr lang="vi-VN" sz="3600" dirty="0" smtClean="0"/>
            </a:br>
            <a:r>
              <a:rPr lang="vi-VN" sz="3600" dirty="0" smtClean="0"/>
              <a:t>ACTIVE RESENTER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962400" y="3429000"/>
            <a:ext cx="4772528" cy="1600200"/>
          </a:xfrm>
        </p:spPr>
        <p:txBody>
          <a:bodyPr>
            <a:normAutofit/>
          </a:bodyPr>
          <a:lstStyle/>
          <a:p>
            <a:pPr algn="ctr"/>
            <a:r>
              <a:rPr lang="vi-VN" sz="2400" dirty="0" smtClean="0">
                <a:latin typeface="+mj-lt"/>
              </a:rPr>
              <a:t>NHÓM 5</a:t>
            </a:r>
            <a:endParaRPr lang="en-US" sz="2400" dirty="0" smtClean="0">
              <a:latin typeface="+mj-lt"/>
            </a:endParaRPr>
          </a:p>
          <a:p>
            <a:pPr algn="ctr"/>
            <a:r>
              <a:rPr lang="vi-VN" sz="2400" dirty="0" smtClean="0">
                <a:latin typeface="+mj-lt"/>
              </a:rPr>
              <a:t>17/7/2019</a:t>
            </a:r>
            <a:endParaRPr lang="en-US" sz="2400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41248" y="152400"/>
            <a:ext cx="5178552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Ưu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560" y="1124744"/>
            <a:ext cx="8532440" cy="1368152"/>
          </a:xfrm>
        </p:spPr>
        <p:txBody>
          <a:bodyPr>
            <a:noAutofit/>
          </a:bodyPr>
          <a:lstStyle/>
          <a:p>
            <a:pPr lvl="0" fontAlgn="base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video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(lossless codec),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971600" y="2924944"/>
          <a:ext cx="4618484" cy="393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868144" y="2564904"/>
            <a:ext cx="2997200" cy="5616624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4953000" y="2286000"/>
            <a:ext cx="685800" cy="685800"/>
          </a:xfrm>
          <a:prstGeom prst="star5">
            <a:avLst/>
          </a:prstGeom>
          <a:solidFill>
            <a:schemeClr val="accent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ải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custDataLst>
              <p:tags r:id="rId3"/>
            </p:custDataLst>
          </p:nvPr>
        </p:nvGraphicFramePr>
        <p:xfrm>
          <a:off x="899592" y="1484785"/>
          <a:ext cx="7920880" cy="496855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694732"/>
                <a:gridCol w="5226148"/>
              </a:tblGrid>
              <a:tr h="9937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4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4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endParaRPr lang="en-US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</a:tr>
              <a:tr h="993710">
                <a:tc>
                  <a:txBody>
                    <a:bodyPr/>
                    <a:lstStyle/>
                    <a:p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Trang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chủ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fontAlgn="base"/>
                      <a:r>
                        <a:rPr lang="en-US" sz="28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</a:t>
                      </a:r>
                      <a:r>
                        <a:rPr lang="en-US" sz="28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://atomisystems.com/activepresenter/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93710">
                <a:tc>
                  <a:txBody>
                    <a:bodyPr/>
                    <a:lstStyle/>
                    <a:p>
                      <a:r>
                        <a:rPr lang="en-US" dirty="0" smtClean="0"/>
                        <a:t>Dee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7"/>
                        </a:rPr>
                        <a:t>Dee@gcompany.com</a:t>
                      </a:r>
                      <a:endParaRPr lang="en-US" dirty="0"/>
                    </a:p>
                  </a:txBody>
                  <a:tcPr/>
                </a:tc>
              </a:tr>
              <a:tr h="993710">
                <a:tc>
                  <a:txBody>
                    <a:bodyPr/>
                    <a:lstStyle/>
                    <a:p>
                      <a:r>
                        <a:rPr lang="en-US" dirty="0" smtClean="0"/>
                        <a:t>Mavis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8"/>
                        </a:rPr>
                        <a:t>Mavis</a:t>
                      </a:r>
                      <a:r>
                        <a:rPr lang="en-US" baseline="0" dirty="0" smtClean="0">
                          <a:hlinkClick r:id="rId8"/>
                        </a:rPr>
                        <a:t>@company.com</a:t>
                      </a:r>
                      <a:endParaRPr lang="en-US" dirty="0"/>
                    </a:p>
                  </a:txBody>
                  <a:tcPr/>
                </a:tc>
              </a:tr>
              <a:tr h="993710">
                <a:tc>
                  <a:txBody>
                    <a:bodyPr/>
                    <a:lstStyle/>
                    <a:p>
                      <a:r>
                        <a:rPr lang="en-US" dirty="0" smtClean="0"/>
                        <a:t>Doug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9"/>
                        </a:rPr>
                        <a:t>Doug@company.com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Line 2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249363" y="5799138"/>
            <a:ext cx="7208837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27715" name="Line 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1242990" y="1898319"/>
            <a:ext cx="15875" cy="3916363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47800" y="5862638"/>
            <a:ext cx="6781800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normAutofit/>
          </a:bodyPr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-5400000">
            <a:off x="-908003" y="3759802"/>
            <a:ext cx="3709340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normAutofit/>
          </a:bodyPr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627722" name="AutoShape 10"/>
          <p:cNvSpPr>
            <a:spLocks noChangeArrowheads="1"/>
          </p:cNvSpPr>
          <p:nvPr>
            <p:custDataLst>
              <p:tags r:id="rId6"/>
            </p:custDataLst>
          </p:nvPr>
        </p:nvSpPr>
        <p:spPr bwMode="invGray">
          <a:xfrm>
            <a:off x="1756484" y="4329094"/>
            <a:ext cx="1753651" cy="1222157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anchor="ctr">
            <a:noAutofit/>
          </a:bodyPr>
          <a:lstStyle/>
          <a:p>
            <a:pPr algn="ctr"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Quay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7725" name="AutoShape 13"/>
          <p:cNvSpPr>
            <a:spLocks noChangeArrowheads="1"/>
          </p:cNvSpPr>
          <p:nvPr>
            <p:custDataLst>
              <p:tags r:id="rId7"/>
            </p:custDataLst>
          </p:nvPr>
        </p:nvSpPr>
        <p:spPr bwMode="invGray">
          <a:xfrm>
            <a:off x="6335671" y="2089798"/>
            <a:ext cx="1743878" cy="1212785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anchor="ctr">
            <a:noAutofit/>
          </a:bodyPr>
          <a:lstStyle/>
          <a:p>
            <a:pPr algn="ctr">
              <a:defRPr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7728" name="Rectangle 16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>
          <a:xfrm>
            <a:off x="841248" y="301752"/>
            <a:ext cx="80772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Hướng dẫn sử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10"/>
          <p:cNvSpPr>
            <a:spLocks noChangeArrowheads="1"/>
          </p:cNvSpPr>
          <p:nvPr>
            <p:custDataLst>
              <p:tags r:id="rId9"/>
            </p:custDataLst>
          </p:nvPr>
        </p:nvSpPr>
        <p:spPr bwMode="invGray">
          <a:xfrm>
            <a:off x="4191000" y="3276600"/>
            <a:ext cx="1753651" cy="1222157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anchor="ctr">
            <a:noAutofit/>
          </a:bodyPr>
          <a:lstStyle/>
          <a:p>
            <a:pPr algn="ctr"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eeform 15"/>
          <p:cNvSpPr>
            <a:spLocks/>
          </p:cNvSpPr>
          <p:nvPr>
            <p:custDataLst>
              <p:tags r:id="rId10"/>
            </p:custDataLst>
          </p:nvPr>
        </p:nvSpPr>
        <p:spPr bwMode="auto">
          <a:xfrm rot="21240482">
            <a:off x="2519412" y="1676400"/>
            <a:ext cx="3728988" cy="2313711"/>
          </a:xfrm>
          <a:custGeom>
            <a:avLst/>
            <a:gdLst/>
            <a:ahLst/>
            <a:cxnLst>
              <a:cxn ang="0">
                <a:pos x="0" y="1390"/>
              </a:cxn>
              <a:cxn ang="0">
                <a:pos x="1529" y="158"/>
              </a:cxn>
              <a:cxn ang="0">
                <a:pos x="1529" y="0"/>
              </a:cxn>
              <a:cxn ang="0">
                <a:pos x="2030" y="360"/>
              </a:cxn>
              <a:cxn ang="0">
                <a:pos x="1523" y="714"/>
              </a:cxn>
              <a:cxn ang="0">
                <a:pos x="1520" y="543"/>
              </a:cxn>
              <a:cxn ang="0">
                <a:pos x="0" y="1390"/>
              </a:cxn>
            </a:cxnLst>
            <a:rect l="0" t="0" r="r" b="b"/>
            <a:pathLst>
              <a:path w="2030" h="1390">
                <a:moveTo>
                  <a:pt x="0" y="1390"/>
                </a:moveTo>
                <a:cubicBezTo>
                  <a:pt x="131" y="796"/>
                  <a:pt x="676" y="220"/>
                  <a:pt x="1529" y="158"/>
                </a:cubicBezTo>
                <a:lnTo>
                  <a:pt x="1529" y="0"/>
                </a:lnTo>
                <a:lnTo>
                  <a:pt x="2030" y="360"/>
                </a:lnTo>
                <a:lnTo>
                  <a:pt x="1523" y="714"/>
                </a:lnTo>
                <a:lnTo>
                  <a:pt x="1520" y="543"/>
                </a:lnTo>
                <a:cubicBezTo>
                  <a:pt x="803" y="447"/>
                  <a:pt x="109" y="1123"/>
                  <a:pt x="0" y="1390"/>
                </a:cubicBezTo>
                <a:close/>
              </a:path>
            </a:pathLst>
          </a:custGeom>
          <a:gradFill rotWithShape="1"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  <a:ln w="317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841249" y="304800"/>
            <a:ext cx="7921752" cy="1143000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800600" y="1268761"/>
            <a:ext cx="4129087" cy="497964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455"/>
          <a:stretch/>
        </p:blipFill>
        <p:spPr>
          <a:xfrm>
            <a:off x="914399" y="1447800"/>
            <a:ext cx="3657601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4355976" y="1988840"/>
          <a:ext cx="4570413" cy="4651549"/>
        </p:xfrm>
        <a:graphic>
          <a:graphicData uri="http://schemas.openxmlformats.org/presentationml/2006/ole">
            <p:oleObj spid="_x0000_s15362" name="Presentation" r:id="rId8" imgW="4570610" imgH="3427576" progId="PowerPoint.Show.12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4800"/>
            <a:ext cx="8305800" cy="1143000"/>
          </a:xfrm>
        </p:spPr>
        <p:txBody>
          <a:bodyPr>
            <a:normAutofit/>
          </a:bodyPr>
          <a:lstStyle/>
          <a:p>
            <a:r>
              <a:rPr lang="vi-VN" dirty="0" smtClean="0"/>
              <a:t>Khi sử </a:t>
            </a:r>
            <a:r>
              <a:rPr lang="en-US" dirty="0" smtClean="0"/>
              <a:t>d</a:t>
            </a:r>
            <a:r>
              <a:rPr lang="vi-VN" dirty="0" smtClean="0"/>
              <a:t>ụng ActiveResenter: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524000"/>
            <a:ext cx="4267200" cy="50733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316144" y="1556792"/>
            <a:ext cx="3827856" cy="530120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4800"/>
            <a:ext cx="4267200" cy="1143000"/>
          </a:xfrm>
        </p:spPr>
        <p:txBody>
          <a:bodyPr/>
          <a:lstStyle/>
          <a:p>
            <a:r>
              <a:rPr lang="vi-VN" dirty="0" smtClean="0"/>
              <a:t>Hiệu quả: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524000"/>
            <a:ext cx="4191000" cy="4297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316144" y="0"/>
            <a:ext cx="3827856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vi-VN" dirty="0" smtClean="0"/>
              <a:t>Hơn thế nữa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9552" y="1596413"/>
            <a:ext cx="8604448" cy="4297363"/>
          </a:xfrm>
        </p:spPr>
        <p:txBody>
          <a:bodyPr>
            <a:normAutofit/>
          </a:bodyPr>
          <a:lstStyle/>
          <a:p>
            <a:r>
              <a:rPr lang="vi-VN" dirty="0" smtClean="0">
                <a:latin typeface="+mj-lt"/>
              </a:rPr>
              <a:t>Các tương tác khi người dùng giải quyết các bài tập thể hiện ưu điểm của tính năng. </a:t>
            </a:r>
            <a:endParaRPr lang="en-US" dirty="0" smtClean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vi-VN" dirty="0" smtClean="0"/>
              <a:t>SẢN PHẨM DEMO:</a:t>
            </a:r>
            <a:endParaRPr lang="en-US" dirty="0" smtClean="0"/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deo trực tuyến hướng dẫn cài đặt, giới thiệu tính năng tổng quan, cách sử dụng Active Resenter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sz="2800" u="sng" dirty="0" smtClean="0">
                <a:solidFill>
                  <a:schemeClr val="tx2"/>
                </a:solidFill>
              </a:rPr>
              <a:t>&lt;</a:t>
            </a:r>
            <a:r>
              <a:rPr lang="en-US" sz="2800" dirty="0" smtClean="0">
                <a:hlinkClick r:id="rId6"/>
              </a:rPr>
              <a:t>https</a:t>
            </a:r>
            <a:r>
              <a:rPr lang="en-US" sz="2800" dirty="0" smtClean="0">
                <a:hlinkClick r:id="rId6"/>
              </a:rPr>
              <a:t>://</a:t>
            </a:r>
            <a:r>
              <a:rPr lang="en-US" sz="2800" dirty="0" smtClean="0">
                <a:hlinkClick r:id="rId6"/>
              </a:rPr>
              <a:t>www.youtube.com/watch?v=UIzrAc5RJew</a:t>
            </a:r>
            <a:r>
              <a:rPr lang="en-US" sz="2800" u="sng" dirty="0" smtClean="0">
                <a:solidFill>
                  <a:schemeClr val="tx2"/>
                </a:solidFill>
              </a:rPr>
              <a:t>&gt;</a:t>
            </a:r>
            <a:endParaRPr lang="en-US" sz="2800" u="sng" dirty="0" smtClean="0"/>
          </a:p>
          <a:p>
            <a:pPr>
              <a:buNone/>
              <a:defRPr/>
            </a:pPr>
            <a:endParaRPr lang="en-US" sz="800" dirty="0" smtClean="0"/>
          </a:p>
          <a:p>
            <a:pPr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Link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u="sng" dirty="0" smtClean="0">
                <a:solidFill>
                  <a:schemeClr val="tx2"/>
                </a:solidFill>
              </a:rPr>
              <a:t>&lt;hyperlink here&gt;</a:t>
            </a:r>
            <a:endParaRPr lang="en-US" sz="2800" dirty="0" smtClean="0"/>
          </a:p>
          <a:p>
            <a:pPr>
              <a:buFontTx/>
              <a:buNone/>
              <a:defRPr/>
            </a:pPr>
            <a:endParaRPr lang="en-US" sz="2800" dirty="0" smtClean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771800" y="2708920"/>
            <a:ext cx="5927576" cy="13620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vi-VN" dirty="0" smtClean="0"/>
              <a:t>GIẢI </a:t>
            </a:r>
            <a:r>
              <a:rPr lang="vi-VN" dirty="0" smtClean="0"/>
              <a:t>ĐÁP </a:t>
            </a:r>
            <a:r>
              <a:rPr lang="vi-VN" dirty="0" smtClean="0"/>
              <a:t>THẮC MẮC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?!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051720" y="2636912"/>
            <a:ext cx="6791672" cy="1362075"/>
          </a:xfrm>
        </p:spPr>
        <p:txBody>
          <a:bodyPr/>
          <a:lstStyle/>
          <a:p>
            <a:pPr>
              <a:defRPr/>
            </a:pPr>
            <a:r>
              <a:rPr lang="vi-VN" dirty="0" smtClean="0"/>
              <a:t>THANKS FOR WATCHING!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vi-VN" dirty="0" smtClean="0"/>
              <a:t>NHÓM 5: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vi-VN" dirty="0" smtClean="0"/>
              <a:t>Nguyễn Huỳnh Minh Tân</a:t>
            </a:r>
            <a:endParaRPr lang="en-US" dirty="0" smtClean="0"/>
          </a:p>
          <a:p>
            <a:r>
              <a:rPr lang="vi-VN" dirty="0" smtClean="0"/>
              <a:t>Phan Thị Kiều Thu</a:t>
            </a:r>
          </a:p>
          <a:p>
            <a:r>
              <a:rPr lang="vi-VN" dirty="0" smtClean="0"/>
              <a:t>Võ Thị Cẩm Thu</a:t>
            </a:r>
            <a:endParaRPr lang="en-US" dirty="0"/>
          </a:p>
          <a:p>
            <a:r>
              <a:rPr lang="vi-VN" dirty="0" smtClean="0"/>
              <a:t>Nguyễn Thụy Phượng Thảo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vi-VN" sz="7200" dirty="0" smtClean="0"/>
              <a:t>Tổng quan</a:t>
            </a:r>
            <a:endParaRPr lang="en-US" sz="7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99792" y="980728"/>
            <a:ext cx="6215410" cy="51788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fontAlgn="base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ActivePresenter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Learning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video,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trắc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71800" y="2087940"/>
            <a:ext cx="5762600" cy="4084260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pPr algn="just"/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7200" b="1" dirty="0" err="1" smtClean="0">
                <a:latin typeface="Times New Roman" pitchFamily="18" charset="0"/>
                <a:cs typeface="Times New Roman" pitchFamily="18" charset="0"/>
              </a:rPr>
              <a:t>Atomi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22935" y="2381379"/>
            <a:ext cx="3711465" cy="280022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vi-VN" sz="7200" dirty="0" smtClean="0"/>
              <a:t>Chi tiết:</a:t>
            </a:r>
            <a:endParaRPr lang="en-US" sz="7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529862" y="1514197"/>
            <a:ext cx="3042138" cy="30578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691680" y="1556792"/>
          <a:ext cx="609600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1143000"/>
          </a:xfrm>
        </p:spPr>
        <p:txBody>
          <a:bodyPr/>
          <a:lstStyle/>
          <a:p>
            <a:pPr lvl="0" fontAlgn="base"/>
            <a:r>
              <a:rPr lang="en-US" dirty="0">
                <a:latin typeface="Times New Roman" pitchFamily="18" charset="0"/>
                <a:cs typeface="Times New Roman" pitchFamily="18" charset="0"/>
              </a:rPr>
              <a:t>Quay phim màn hình độ nét cao: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6168"/>
            <a:ext cx="8077200" cy="1143000"/>
          </a:xfrm>
        </p:spPr>
        <p:txBody>
          <a:bodyPr>
            <a:normAutofit/>
          </a:bodyPr>
          <a:lstStyle/>
          <a:p>
            <a:pPr lvl="0" fontAlgn="base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ảnh màn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524000"/>
            <a:ext cx="3733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Procedure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OK,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...)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724400" y="1676400"/>
            <a:ext cx="3464393" cy="4402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C 0.02309 -4.07407E-6 0.04184 0.02477 0.04184 0.05533 C 0.04184 0.08612 0.02309 0.11112 3.61111E-6 0.11112 C -0.02292 0.11112 -0.0415 0.08612 -0.0415 0.05533 C -0.0415 0.02477 -0.02292 -4.07407E-6 3.61111E-6 -4.07407E-6 Z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908720"/>
            <a:ext cx="7092280" cy="720080"/>
          </a:xfrm>
        </p:spPr>
        <p:txBody>
          <a:bodyPr>
            <a:noAutofit/>
          </a:bodyPr>
          <a:lstStyle/>
          <a:p>
            <a:pPr lvl="0" fontAlgn="base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video: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844824"/>
            <a:ext cx="81369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 fontAlgn="base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audio/video,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(Zoom &amp; Pan),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(Freeze-Frame), fade, fly...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 fontAlgn="base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style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Shape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PowerPoint)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 fontAlgn="base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audio, video,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audio, video,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 fontAlgn="base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audio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microphone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(Stereo Mix, What you hear...)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 fontAlgn="base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(Text to Speech),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p2w5yLf7gRoIxhgGANLd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wNinuYvMzfZ5U1vBqhNh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97Sh4Wf3q9VkhYZEnvoz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7YHL0AN4yxWP6rbpeJii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8QIQoYhKAdhY0TAjVFglB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sRxtYgFhsQbQR2acPMN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8rhPVNC2ZkJsgYQvjtV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8O3IgLtryNrFUJ6b9lRE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NleKja73hohXWjuz775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SbIsX2HQuOqjOBqXA0jcY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Q6pMcljtk1MJ0De6E19B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sVeI2TwAzQM9S4tQjLvMM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lJFhM9s1uk4SUavhm7qd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E8H4Cw6MhrnQZNFfxntk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dIAG7WhWjupCZ4n8F2K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C7AXHsIfcZM0GIL5sI0j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3NLyN5bG9MX84Ywq40Qo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ORDfvhHahmpDFmvtYCcVK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ODdiYQyEGY8EmMcNZ3vZT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p3DFAl6DuE5xCL7XTKqo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OKFAmQ6LnTdkKqqzhwoax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PQogmzKvTp1YV9ymQ2Z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8Cm1higbyIl35Abad2Rjv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48BxRTjzwKhAarpC8SPOi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QynbDZ7CnnKAa7cx9M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1018</Words>
  <Application>Microsoft Office PowerPoint</Application>
  <PresentationFormat>On-screen Show (4:3)</PresentationFormat>
  <Paragraphs>126</Paragraphs>
  <Slides>19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Training</vt:lpstr>
      <vt:lpstr>Microsoft Office PowerPoint Presentation</vt:lpstr>
      <vt:lpstr>HƯỚNG DẪN CÀI ĐẶT &amp; SỬ DỤNG ACTIVE RESENTER</vt:lpstr>
      <vt:lpstr>NHÓM 5:</vt:lpstr>
      <vt:lpstr>Slide 3</vt:lpstr>
      <vt:lpstr>Slide 4</vt:lpstr>
      <vt:lpstr>Slide 5</vt:lpstr>
      <vt:lpstr>Slide 6</vt:lpstr>
      <vt:lpstr>Quay phim màn hình độ nét cao:</vt:lpstr>
      <vt:lpstr>Chụp ảnh màn hình:</vt:lpstr>
      <vt:lpstr>Biên tập, chỉnh sửa hình ảnh, video:</vt:lpstr>
      <vt:lpstr>Ưu điểm:</vt:lpstr>
      <vt:lpstr>Nguồn tải về:</vt:lpstr>
      <vt:lpstr>Hướng dẫn sử dụng:</vt:lpstr>
      <vt:lpstr>Thực tế sử dụng:</vt:lpstr>
      <vt:lpstr>Khi sử dụng ActiveResenter:</vt:lpstr>
      <vt:lpstr>Hiệu quả:</vt:lpstr>
      <vt:lpstr>Hơn thế nữa</vt:lpstr>
      <vt:lpstr>SẢN PHẨM DEMO:</vt:lpstr>
      <vt:lpstr>GIẢI ĐÁP THẮC MẮC?!</vt:lpstr>
      <vt:lpstr>THANKS FOR WATCHING!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2019-07-15T14:53:06Z</dcterms:created>
  <dcterms:modified xsi:type="dcterms:W3CDTF">2019-07-16T03:43:42Z</dcterms:modified>
</cp:coreProperties>
</file>